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6" r:id="rId3"/>
  </p:sldMasterIdLst>
  <p:notesMasterIdLst>
    <p:notesMasterId r:id="rId7"/>
  </p:notesMasterIdLst>
  <p:sldIdLst>
    <p:sldId id="529" r:id="rId4"/>
    <p:sldId id="502" r:id="rId5"/>
    <p:sldId id="257" r:id="rId6"/>
    <p:sldId id="533" r:id="rId8"/>
    <p:sldId id="534" r:id="rId9"/>
    <p:sldId id="530" r:id="rId10"/>
    <p:sldId id="536" r:id="rId11"/>
    <p:sldId id="537" r:id="rId12"/>
    <p:sldId id="538" r:id="rId13"/>
    <p:sldId id="539" r:id="rId14"/>
    <p:sldId id="540" r:id="rId15"/>
    <p:sldId id="542" r:id="rId16"/>
    <p:sldId id="543" r:id="rId17"/>
    <p:sldId id="541" r:id="rId18"/>
    <p:sldId id="531" r:id="rId19"/>
    <p:sldId id="532" r:id="rId20"/>
    <p:sldId id="546" r:id="rId21"/>
    <p:sldId id="547" r:id="rId22"/>
    <p:sldId id="548" r:id="rId23"/>
    <p:sldId id="503" r:id="rId24"/>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62" userDrawn="1">
          <p15:clr>
            <a:srgbClr val="A4A3A4"/>
          </p15:clr>
        </p15:guide>
        <p15:guide id="2" pos="3840" userDrawn="1">
          <p15:clr>
            <a:srgbClr val="A4A3A4"/>
          </p15:clr>
        </p15:guide>
        <p15:guide id="3" pos="504" userDrawn="1">
          <p15:clr>
            <a:srgbClr val="A4A3A4"/>
          </p15:clr>
        </p15:guide>
        <p15:guide id="4" pos="7244" userDrawn="1">
          <p15:clr>
            <a:srgbClr val="A4A3A4"/>
          </p15:clr>
        </p15:guide>
        <p15:guide id="6" orient="horz" pos="670" userDrawn="1">
          <p15:clr>
            <a:srgbClr val="A4A3A4"/>
          </p15:clr>
        </p15:guide>
        <p15:guide id="8" orient="horz" pos="391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6CF4F"/>
    <a:srgbClr val="CAD6E0"/>
    <a:srgbClr val="5FAEC0"/>
    <a:srgbClr val="84A5E0"/>
    <a:srgbClr val="7BBCCB"/>
    <a:srgbClr val="C4D86E"/>
    <a:srgbClr val="97B3E5"/>
    <a:srgbClr val="FE8F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44" autoAdjust="0"/>
    <p:restoredTop sz="93988" autoAdjust="0"/>
  </p:normalViewPr>
  <p:slideViewPr>
    <p:cSldViewPr snapToGrid="0" showGuides="1">
      <p:cViewPr>
        <p:scale>
          <a:sx n="100" d="100"/>
          <a:sy n="100" d="100"/>
        </p:scale>
        <p:origin x="-1158" y="-432"/>
      </p:cViewPr>
      <p:guideLst>
        <p:guide orient="horz" pos="2362"/>
        <p:guide pos="3840"/>
        <p:guide pos="504"/>
        <p:guide pos="7244"/>
        <p:guide orient="horz" pos="670"/>
        <p:guide orient="horz" pos="3911"/>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notesMaster" Target="notesMasters/notesMaster1.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8" Type="http://schemas.openxmlformats.org/officeDocument/2006/relationships/tags" Target="tags/tag17.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424B90-DAC7-4D8E-B851-87C0FC23043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02672D-6583-42FA-A1F0-FE9D96B97A8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微软雅黑" panose="020B0503020204020204" pitchFamily="34" charset="-122"/>
                <a:ea typeface="微软雅黑" panose="020B0503020204020204" pitchFamily="34" charset="-122"/>
              </a:rPr>
              <a:t>模板来自于：第一</a:t>
            </a:r>
            <a:r>
              <a:rPr lang="en-US" altLang="zh-CN" sz="1200" dirty="0" smtClean="0">
                <a:latin typeface="微软雅黑" panose="020B0503020204020204" pitchFamily="34" charset="-122"/>
                <a:ea typeface="微软雅黑" panose="020B0503020204020204" pitchFamily="34" charset="-122"/>
              </a:rPr>
              <a:t>PPT</a:t>
            </a:r>
            <a:r>
              <a:rPr lang="zh-CN" altLang="en-US" sz="1200" dirty="0" smtClean="0">
                <a:latin typeface="微软雅黑" panose="020B0503020204020204" pitchFamily="34" charset="-122"/>
                <a:ea typeface="微软雅黑" panose="020B0503020204020204" pitchFamily="34" charset="-122"/>
              </a:rPr>
              <a:t> </a:t>
            </a:r>
            <a:r>
              <a:rPr lang="en-US" altLang="zh-CN" sz="1200" dirty="0" smtClean="0">
                <a:latin typeface="微软雅黑" panose="020B0503020204020204" pitchFamily="34" charset="-122"/>
                <a:ea typeface="微软雅黑" panose="020B0503020204020204" pitchFamily="34" charset="-122"/>
              </a:rPr>
              <a:t>https://www.1ppt.com/</a:t>
            </a:r>
            <a:endParaRPr lang="zh-CN" altLang="en-US" sz="1200" dirty="0" smtClean="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6002672D-6583-42FA-A1F0-FE9D96B97A8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微软雅黑" panose="020B0503020204020204" pitchFamily="34" charset="-122"/>
                <a:ea typeface="微软雅黑" panose="020B0503020204020204" pitchFamily="34" charset="-122"/>
              </a:rPr>
              <a:t>模板来自于：第一</a:t>
            </a:r>
            <a:r>
              <a:rPr lang="en-US" altLang="zh-CN" sz="1200" dirty="0" smtClean="0">
                <a:latin typeface="微软雅黑" panose="020B0503020204020204" pitchFamily="34" charset="-122"/>
                <a:ea typeface="微软雅黑" panose="020B0503020204020204" pitchFamily="34" charset="-122"/>
              </a:rPr>
              <a:t>PPT</a:t>
            </a:r>
            <a:r>
              <a:rPr lang="zh-CN" altLang="en-US" sz="1200" dirty="0" smtClean="0">
                <a:latin typeface="微软雅黑" panose="020B0503020204020204" pitchFamily="34" charset="-122"/>
                <a:ea typeface="微软雅黑" panose="020B0503020204020204" pitchFamily="34" charset="-122"/>
              </a:rPr>
              <a:t> </a:t>
            </a:r>
            <a:r>
              <a:rPr lang="en-US" altLang="zh-CN" sz="1200" dirty="0" smtClean="0">
                <a:latin typeface="微软雅黑" panose="020B0503020204020204" pitchFamily="34" charset="-122"/>
                <a:ea typeface="微软雅黑" panose="020B0503020204020204" pitchFamily="34" charset="-122"/>
              </a:rPr>
              <a:t>https://www.1ppt.com/</a:t>
            </a:r>
            <a:endParaRPr lang="zh-CN" altLang="en-US" sz="1200" dirty="0" smtClean="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6002672D-6583-42FA-A1F0-FE9D96B97A8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微软雅黑" panose="020B0503020204020204" pitchFamily="34" charset="-122"/>
                <a:ea typeface="微软雅黑" panose="020B0503020204020204" pitchFamily="34" charset="-122"/>
              </a:rPr>
              <a:t>模板来自于：第一</a:t>
            </a:r>
            <a:r>
              <a:rPr lang="en-US" altLang="zh-CN" sz="1200" dirty="0" smtClean="0">
                <a:latin typeface="微软雅黑" panose="020B0503020204020204" pitchFamily="34" charset="-122"/>
                <a:ea typeface="微软雅黑" panose="020B0503020204020204" pitchFamily="34" charset="-122"/>
              </a:rPr>
              <a:t>PPT</a:t>
            </a:r>
            <a:r>
              <a:rPr lang="zh-CN" altLang="en-US" sz="1200" dirty="0" smtClean="0">
                <a:latin typeface="微软雅黑" panose="020B0503020204020204" pitchFamily="34" charset="-122"/>
                <a:ea typeface="微软雅黑" panose="020B0503020204020204" pitchFamily="34" charset="-122"/>
              </a:rPr>
              <a:t> </a:t>
            </a:r>
            <a:r>
              <a:rPr lang="en-US" altLang="zh-CN" sz="1200" dirty="0" smtClean="0">
                <a:latin typeface="微软雅黑" panose="020B0503020204020204" pitchFamily="34" charset="-122"/>
                <a:ea typeface="微软雅黑" panose="020B0503020204020204" pitchFamily="34" charset="-122"/>
              </a:rPr>
              <a:t>https://www.1ppt.com/</a:t>
            </a:r>
            <a:endParaRPr lang="zh-CN" altLang="en-US" sz="1200" dirty="0" smtClean="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6002672D-6583-42FA-A1F0-FE9D96B97A8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sz="1200" dirty="0" smtClean="0">
                <a:latin typeface="微软雅黑" panose="020B0503020204020204" pitchFamily="34" charset="-122"/>
                <a:ea typeface="微软雅黑" panose="020B0503020204020204" pitchFamily="34" charset="-122"/>
              </a:rPr>
              <a:t>模板来自于：第一</a:t>
            </a:r>
            <a:r>
              <a:rPr lang="en-US" altLang="zh-CN" sz="1200" dirty="0" smtClean="0">
                <a:latin typeface="微软雅黑" panose="020B0503020204020204" pitchFamily="34" charset="-122"/>
                <a:ea typeface="微软雅黑" panose="020B0503020204020204" pitchFamily="34" charset="-122"/>
              </a:rPr>
              <a:t>PPT</a:t>
            </a:r>
            <a:r>
              <a:rPr lang="zh-CN" altLang="en-US" sz="1200" dirty="0" smtClean="0">
                <a:latin typeface="微软雅黑" panose="020B0503020204020204" pitchFamily="34" charset="-122"/>
                <a:ea typeface="微软雅黑" panose="020B0503020204020204" pitchFamily="34" charset="-122"/>
              </a:rPr>
              <a:t> </a:t>
            </a:r>
            <a:r>
              <a:rPr lang="en-US" altLang="zh-CN" sz="1200" dirty="0" smtClean="0">
                <a:latin typeface="微软雅黑" panose="020B0503020204020204" pitchFamily="34" charset="-122"/>
                <a:ea typeface="微软雅黑" panose="020B0503020204020204" pitchFamily="34" charset="-122"/>
              </a:rPr>
              <a:t>https://www.1ppt.com/</a:t>
            </a:r>
            <a:endParaRPr lang="zh-CN" altLang="en-US" sz="1200" dirty="0" smtClean="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6002672D-6583-42FA-A1F0-FE9D96B97A8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grpSp>
        <p:nvGrpSpPr>
          <p:cNvPr id="12" name="组合 11"/>
          <p:cNvGrpSpPr/>
          <p:nvPr userDrawn="1"/>
        </p:nvGrpSpPr>
        <p:grpSpPr>
          <a:xfrm rot="21365874">
            <a:off x="660398" y="-1343543"/>
            <a:ext cx="6904604" cy="6663375"/>
            <a:chOff x="660400" y="-1343486"/>
            <a:chExt cx="6904604" cy="6663375"/>
          </a:xfrm>
        </p:grpSpPr>
        <p:sp>
          <p:nvSpPr>
            <p:cNvPr id="2" name="任意多边形: 形状 1"/>
            <p:cNvSpPr/>
            <p:nvPr userDrawn="1"/>
          </p:nvSpPr>
          <p:spPr>
            <a:xfrm>
              <a:off x="3892062" y="1532357"/>
              <a:ext cx="3085235" cy="2990876"/>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p:cNvSpPr/>
            <p:nvPr userDrawn="1"/>
          </p:nvSpPr>
          <p:spPr>
            <a:xfrm>
              <a:off x="3710668" y="1356511"/>
              <a:ext cx="3266629" cy="3166722"/>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形状 3"/>
            <p:cNvSpPr/>
            <p:nvPr userDrawn="1"/>
          </p:nvSpPr>
          <p:spPr>
            <a:xfrm>
              <a:off x="3477801" y="1141924"/>
              <a:ext cx="3616256" cy="3505656"/>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形状 4"/>
            <p:cNvSpPr/>
            <p:nvPr userDrawn="1"/>
          </p:nvSpPr>
          <p:spPr>
            <a:xfrm>
              <a:off x="3278978" y="941612"/>
              <a:ext cx="3847017" cy="372935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p:cNvSpPr/>
            <p:nvPr userDrawn="1"/>
          </p:nvSpPr>
          <p:spPr>
            <a:xfrm>
              <a:off x="3003282" y="621566"/>
              <a:ext cx="4278705" cy="4147844"/>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形状 6"/>
            <p:cNvSpPr/>
            <p:nvPr userDrawn="1"/>
          </p:nvSpPr>
          <p:spPr>
            <a:xfrm>
              <a:off x="2594522" y="307201"/>
              <a:ext cx="4755848" cy="4610394"/>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p:cNvSpPr/>
            <p:nvPr userDrawn="1"/>
          </p:nvSpPr>
          <p:spPr>
            <a:xfrm>
              <a:off x="2215662" y="-33948"/>
              <a:ext cx="5148387" cy="4990927"/>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userDrawn="1"/>
          </p:nvSpPr>
          <p:spPr>
            <a:xfrm>
              <a:off x="1774250" y="-457200"/>
              <a:ext cx="5742200" cy="556657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userDrawn="1"/>
          </p:nvSpPr>
          <p:spPr>
            <a:xfrm>
              <a:off x="1246781" y="-922814"/>
              <a:ext cx="6316561" cy="6123373"/>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p:cNvSpPr/>
            <p:nvPr userDrawn="1"/>
          </p:nvSpPr>
          <p:spPr>
            <a:xfrm>
              <a:off x="660400" y="-1343486"/>
              <a:ext cx="6904604" cy="6663375"/>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1</a:t>
              </a:r>
              <a:endParaRPr lang="zh-CN" altLang="en-US" dirty="0"/>
            </a:p>
          </p:txBody>
        </p:sp>
      </p:grpSp>
      <p:sp>
        <p:nvSpPr>
          <p:cNvPr id="66" name="任意多边形: 形状 65"/>
          <p:cNvSpPr/>
          <p:nvPr userDrawn="1"/>
        </p:nvSpPr>
        <p:spPr>
          <a:xfrm rot="17084446">
            <a:off x="5634250" y="896046"/>
            <a:ext cx="5532286" cy="5472311"/>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 name="connsiteX0-397" fmla="*/ 679392 w 1885417"/>
              <a:gd name="connsiteY0-398" fmla="*/ 118772 h 1831730"/>
              <a:gd name="connsiteX1-399" fmla="*/ 45451 w 1885417"/>
              <a:gd name="connsiteY1-400" fmla="*/ 1003538 h 1831730"/>
              <a:gd name="connsiteX2-401" fmla="*/ 324852 w 1885417"/>
              <a:gd name="connsiteY2-402" fmla="*/ 1735905 h 1831730"/>
              <a:gd name="connsiteX3-403" fmla="*/ 1484785 w 1885417"/>
              <a:gd name="connsiteY3-404" fmla="*/ 1790612 h 1831730"/>
              <a:gd name="connsiteX4-405" fmla="*/ 1884834 w 1885417"/>
              <a:gd name="connsiteY4-406" fmla="*/ 1391947 h 1831730"/>
              <a:gd name="connsiteX5-407" fmla="*/ 1570971 w 1885417"/>
              <a:gd name="connsiteY5-408" fmla="*/ 668635 h 1831730"/>
              <a:gd name="connsiteX6-409" fmla="*/ 1258301 w 1885417"/>
              <a:gd name="connsiteY6-410" fmla="*/ 67971 h 1831730"/>
              <a:gd name="connsiteX7-411" fmla="*/ 679392 w 1885417"/>
              <a:gd name="connsiteY7-412" fmla="*/ 118772 h 1831730"/>
              <a:gd name="connsiteX0-413" fmla="*/ 679392 w 1885778"/>
              <a:gd name="connsiteY0-414" fmla="*/ 124060 h 1837018"/>
              <a:gd name="connsiteX1-415" fmla="*/ 45451 w 1885778"/>
              <a:gd name="connsiteY1-416" fmla="*/ 1008826 h 1837018"/>
              <a:gd name="connsiteX2-417" fmla="*/ 324852 w 1885778"/>
              <a:gd name="connsiteY2-418" fmla="*/ 1741193 h 1837018"/>
              <a:gd name="connsiteX3-419" fmla="*/ 1484785 w 1885778"/>
              <a:gd name="connsiteY3-420" fmla="*/ 1795900 h 1837018"/>
              <a:gd name="connsiteX4-421" fmla="*/ 1884834 w 1885778"/>
              <a:gd name="connsiteY4-422" fmla="*/ 1397235 h 1837018"/>
              <a:gd name="connsiteX5-423" fmla="*/ 1591374 w 1885778"/>
              <a:gd name="connsiteY5-424" fmla="*/ 752352 h 1837018"/>
              <a:gd name="connsiteX6-425" fmla="*/ 1258301 w 1885778"/>
              <a:gd name="connsiteY6-426" fmla="*/ 73259 h 1837018"/>
              <a:gd name="connsiteX7-427" fmla="*/ 679392 w 1885778"/>
              <a:gd name="connsiteY7-428" fmla="*/ 124060 h 1837018"/>
              <a:gd name="connsiteX0-429" fmla="*/ 643440 w 1849826"/>
              <a:gd name="connsiteY0-430" fmla="*/ 124060 h 1806462"/>
              <a:gd name="connsiteX1-431" fmla="*/ 9499 w 1849826"/>
              <a:gd name="connsiteY1-432" fmla="*/ 1008826 h 1806462"/>
              <a:gd name="connsiteX2-433" fmla="*/ 347407 w 1849826"/>
              <a:gd name="connsiteY2-434" fmla="*/ 1576544 h 1806462"/>
              <a:gd name="connsiteX3-435" fmla="*/ 1448833 w 1849826"/>
              <a:gd name="connsiteY3-436" fmla="*/ 1795900 h 1806462"/>
              <a:gd name="connsiteX4-437" fmla="*/ 1848882 w 1849826"/>
              <a:gd name="connsiteY4-438" fmla="*/ 1397235 h 1806462"/>
              <a:gd name="connsiteX5-439" fmla="*/ 1555422 w 1849826"/>
              <a:gd name="connsiteY5-440" fmla="*/ 752352 h 1806462"/>
              <a:gd name="connsiteX6-441" fmla="*/ 1222349 w 1849826"/>
              <a:gd name="connsiteY6-442" fmla="*/ 73259 h 1806462"/>
              <a:gd name="connsiteX7-443" fmla="*/ 643440 w 1849826"/>
              <a:gd name="connsiteY7-444" fmla="*/ 124060 h 1806462"/>
              <a:gd name="connsiteX0-445" fmla="*/ 620855 w 1848782"/>
              <a:gd name="connsiteY0-446" fmla="*/ 126998 h 1803668"/>
              <a:gd name="connsiteX1-447" fmla="*/ 8455 w 1848782"/>
              <a:gd name="connsiteY1-448" fmla="*/ 1006032 h 1803668"/>
              <a:gd name="connsiteX2-449" fmla="*/ 346363 w 1848782"/>
              <a:gd name="connsiteY2-450" fmla="*/ 1573750 h 1803668"/>
              <a:gd name="connsiteX3-451" fmla="*/ 1447789 w 1848782"/>
              <a:gd name="connsiteY3-452" fmla="*/ 1793106 h 1803668"/>
              <a:gd name="connsiteX4-453" fmla="*/ 1847838 w 1848782"/>
              <a:gd name="connsiteY4-454" fmla="*/ 1394441 h 1803668"/>
              <a:gd name="connsiteX5-455" fmla="*/ 1554378 w 1848782"/>
              <a:gd name="connsiteY5-456" fmla="*/ 749558 h 1803668"/>
              <a:gd name="connsiteX6-457" fmla="*/ 1221305 w 1848782"/>
              <a:gd name="connsiteY6-458" fmla="*/ 70465 h 1803668"/>
              <a:gd name="connsiteX7-459" fmla="*/ 620855 w 1848782"/>
              <a:gd name="connsiteY7-460" fmla="*/ 126998 h 1803668"/>
              <a:gd name="connsiteX0-461" fmla="*/ 616110 w 1844037"/>
              <a:gd name="connsiteY0-462" fmla="*/ 126998 h 1803668"/>
              <a:gd name="connsiteX1-463" fmla="*/ 3710 w 1844037"/>
              <a:gd name="connsiteY1-464" fmla="*/ 1006032 h 1803668"/>
              <a:gd name="connsiteX2-465" fmla="*/ 341618 w 1844037"/>
              <a:gd name="connsiteY2-466" fmla="*/ 1573750 h 1803668"/>
              <a:gd name="connsiteX3-467" fmla="*/ 1443044 w 1844037"/>
              <a:gd name="connsiteY3-468" fmla="*/ 1793106 h 1803668"/>
              <a:gd name="connsiteX4-469" fmla="*/ 1843093 w 1844037"/>
              <a:gd name="connsiteY4-470" fmla="*/ 1394441 h 1803668"/>
              <a:gd name="connsiteX5-471" fmla="*/ 1549633 w 1844037"/>
              <a:gd name="connsiteY5-472" fmla="*/ 749558 h 1803668"/>
              <a:gd name="connsiteX6-473" fmla="*/ 1216560 w 1844037"/>
              <a:gd name="connsiteY6-474" fmla="*/ 70465 h 1803668"/>
              <a:gd name="connsiteX7-475" fmla="*/ 616110 w 1844037"/>
              <a:gd name="connsiteY7-476" fmla="*/ 126998 h 1803668"/>
              <a:gd name="connsiteX0-477" fmla="*/ 616098 w 1844082"/>
              <a:gd name="connsiteY0-478" fmla="*/ 126998 h 1791252"/>
              <a:gd name="connsiteX1-479" fmla="*/ 3698 w 1844082"/>
              <a:gd name="connsiteY1-480" fmla="*/ 1006032 h 1791252"/>
              <a:gd name="connsiteX2-481" fmla="*/ 341606 w 1844082"/>
              <a:gd name="connsiteY2-482" fmla="*/ 1573750 h 1791252"/>
              <a:gd name="connsiteX3-483" fmla="*/ 1439632 w 1844082"/>
              <a:gd name="connsiteY3-484" fmla="*/ 1780035 h 1791252"/>
              <a:gd name="connsiteX4-485" fmla="*/ 1843081 w 1844082"/>
              <a:gd name="connsiteY4-486" fmla="*/ 1394441 h 1791252"/>
              <a:gd name="connsiteX5-487" fmla="*/ 1549621 w 1844082"/>
              <a:gd name="connsiteY5-488" fmla="*/ 749558 h 1791252"/>
              <a:gd name="connsiteX6-489" fmla="*/ 1216548 w 1844082"/>
              <a:gd name="connsiteY6-490" fmla="*/ 70465 h 1791252"/>
              <a:gd name="connsiteX7-491" fmla="*/ 616098 w 1844082"/>
              <a:gd name="connsiteY7-492" fmla="*/ 126998 h 1791252"/>
              <a:gd name="connsiteX0-493" fmla="*/ 616098 w 1816766"/>
              <a:gd name="connsiteY0-494" fmla="*/ 126998 h 1791252"/>
              <a:gd name="connsiteX1-495" fmla="*/ 3698 w 1816766"/>
              <a:gd name="connsiteY1-496" fmla="*/ 1006032 h 1791252"/>
              <a:gd name="connsiteX2-497" fmla="*/ 341606 w 1816766"/>
              <a:gd name="connsiteY2-498" fmla="*/ 1573750 h 1791252"/>
              <a:gd name="connsiteX3-499" fmla="*/ 1439632 w 1816766"/>
              <a:gd name="connsiteY3-500" fmla="*/ 1780035 h 1791252"/>
              <a:gd name="connsiteX4-501" fmla="*/ 1815643 w 1816766"/>
              <a:gd name="connsiteY4-502" fmla="*/ 1448330 h 1791252"/>
              <a:gd name="connsiteX5-503" fmla="*/ 1549621 w 1816766"/>
              <a:gd name="connsiteY5-504" fmla="*/ 749558 h 1791252"/>
              <a:gd name="connsiteX6-505" fmla="*/ 1216548 w 1816766"/>
              <a:gd name="connsiteY6-506" fmla="*/ 70465 h 1791252"/>
              <a:gd name="connsiteX7-507" fmla="*/ 616098 w 1816766"/>
              <a:gd name="connsiteY7-508" fmla="*/ 126998 h 1791252"/>
              <a:gd name="connsiteX0-509" fmla="*/ 616098 w 1821043"/>
              <a:gd name="connsiteY0-510" fmla="*/ 126998 h 1791252"/>
              <a:gd name="connsiteX1-511" fmla="*/ 3698 w 1821043"/>
              <a:gd name="connsiteY1-512" fmla="*/ 1006032 h 1791252"/>
              <a:gd name="connsiteX2-513" fmla="*/ 341606 w 1821043"/>
              <a:gd name="connsiteY2-514" fmla="*/ 1573750 h 1791252"/>
              <a:gd name="connsiteX3-515" fmla="*/ 1439632 w 1821043"/>
              <a:gd name="connsiteY3-516" fmla="*/ 1780035 h 1791252"/>
              <a:gd name="connsiteX4-517" fmla="*/ 1815643 w 1821043"/>
              <a:gd name="connsiteY4-518" fmla="*/ 1448330 h 1791252"/>
              <a:gd name="connsiteX5-519" fmla="*/ 1549621 w 1821043"/>
              <a:gd name="connsiteY5-520" fmla="*/ 749558 h 1791252"/>
              <a:gd name="connsiteX6-521" fmla="*/ 1216548 w 1821043"/>
              <a:gd name="connsiteY6-522" fmla="*/ 70465 h 1791252"/>
              <a:gd name="connsiteX7-523" fmla="*/ 616098 w 1821043"/>
              <a:gd name="connsiteY7-524" fmla="*/ 126998 h 1791252"/>
              <a:gd name="connsiteX0-525" fmla="*/ 616098 w 1821043"/>
              <a:gd name="connsiteY0-526" fmla="*/ 128924 h 1793178"/>
              <a:gd name="connsiteX1-527" fmla="*/ 3698 w 1821043"/>
              <a:gd name="connsiteY1-528" fmla="*/ 1007958 h 1793178"/>
              <a:gd name="connsiteX2-529" fmla="*/ 341606 w 1821043"/>
              <a:gd name="connsiteY2-530" fmla="*/ 1575676 h 1793178"/>
              <a:gd name="connsiteX3-531" fmla="*/ 1439632 w 1821043"/>
              <a:gd name="connsiteY3-532" fmla="*/ 1781961 h 1793178"/>
              <a:gd name="connsiteX4-533" fmla="*/ 1815643 w 1821043"/>
              <a:gd name="connsiteY4-534" fmla="*/ 1450256 h 1793178"/>
              <a:gd name="connsiteX5-535" fmla="*/ 1549621 w 1821043"/>
              <a:gd name="connsiteY5-536" fmla="*/ 751484 h 1793178"/>
              <a:gd name="connsiteX6-537" fmla="*/ 1192740 w 1821043"/>
              <a:gd name="connsiteY6-538" fmla="*/ 69409 h 1793178"/>
              <a:gd name="connsiteX7-539" fmla="*/ 616098 w 1821043"/>
              <a:gd name="connsiteY7-540" fmla="*/ 128924 h 1793178"/>
              <a:gd name="connsiteX0-541" fmla="*/ 616098 w 1821043"/>
              <a:gd name="connsiteY0-542" fmla="*/ 134201 h 1798455"/>
              <a:gd name="connsiteX1-543" fmla="*/ 3698 w 1821043"/>
              <a:gd name="connsiteY1-544" fmla="*/ 1013235 h 1798455"/>
              <a:gd name="connsiteX2-545" fmla="*/ 341606 w 1821043"/>
              <a:gd name="connsiteY2-546" fmla="*/ 1580953 h 1798455"/>
              <a:gd name="connsiteX3-547" fmla="*/ 1439632 w 1821043"/>
              <a:gd name="connsiteY3-548" fmla="*/ 1787238 h 1798455"/>
              <a:gd name="connsiteX4-549" fmla="*/ 1815643 w 1821043"/>
              <a:gd name="connsiteY4-550" fmla="*/ 1455533 h 1798455"/>
              <a:gd name="connsiteX5-551" fmla="*/ 1549621 w 1821043"/>
              <a:gd name="connsiteY5-552" fmla="*/ 756761 h 1798455"/>
              <a:gd name="connsiteX6-553" fmla="*/ 1192740 w 1821043"/>
              <a:gd name="connsiteY6-554" fmla="*/ 74686 h 1798455"/>
              <a:gd name="connsiteX7-555" fmla="*/ 616098 w 1821043"/>
              <a:gd name="connsiteY7-556" fmla="*/ 134201 h 179845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21043" h="1798455">
                <a:moveTo>
                  <a:pt x="616098" y="134201"/>
                </a:moveTo>
                <a:cubicBezTo>
                  <a:pt x="417924" y="290626"/>
                  <a:pt x="31085" y="683820"/>
                  <a:pt x="3698" y="1013235"/>
                </a:cubicBezTo>
                <a:cubicBezTo>
                  <a:pt x="-23689" y="1342650"/>
                  <a:pt x="102284" y="1451953"/>
                  <a:pt x="341606" y="1580953"/>
                </a:cubicBezTo>
                <a:cubicBezTo>
                  <a:pt x="580928" y="1709953"/>
                  <a:pt x="1205741" y="1837509"/>
                  <a:pt x="1439632" y="1787238"/>
                </a:cubicBezTo>
                <a:cubicBezTo>
                  <a:pt x="1673524" y="1736967"/>
                  <a:pt x="1771689" y="1652732"/>
                  <a:pt x="1815643" y="1455533"/>
                </a:cubicBezTo>
                <a:cubicBezTo>
                  <a:pt x="1859597" y="1258334"/>
                  <a:pt x="1622999" y="905457"/>
                  <a:pt x="1549621" y="756761"/>
                </a:cubicBezTo>
                <a:cubicBezTo>
                  <a:pt x="1476243" y="608065"/>
                  <a:pt x="1388459" y="191060"/>
                  <a:pt x="1192740" y="74686"/>
                </a:cubicBezTo>
                <a:cubicBezTo>
                  <a:pt x="997021" y="-41688"/>
                  <a:pt x="814272" y="-22224"/>
                  <a:pt x="616098" y="134201"/>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64"/>
          <p:cNvSpPr/>
          <p:nvPr userDrawn="1"/>
        </p:nvSpPr>
        <p:spPr>
          <a:xfrm>
            <a:off x="4139495" y="1775812"/>
            <a:ext cx="2755741" cy="267145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solidFill>
            <a:schemeClr val="tx1">
              <a:lumMod val="85000"/>
              <a:lumOff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grpSp>
        <p:nvGrpSpPr>
          <p:cNvPr id="2" name="组合 1"/>
          <p:cNvGrpSpPr/>
          <p:nvPr userDrawn="1"/>
        </p:nvGrpSpPr>
        <p:grpSpPr>
          <a:xfrm rot="21365874">
            <a:off x="-1027726" y="-1343543"/>
            <a:ext cx="6904604" cy="6663375"/>
            <a:chOff x="660400" y="-1343486"/>
            <a:chExt cx="6904604" cy="6663375"/>
          </a:xfrm>
        </p:grpSpPr>
        <p:sp>
          <p:nvSpPr>
            <p:cNvPr id="3" name="任意多边形: 形状 2"/>
            <p:cNvSpPr/>
            <p:nvPr userDrawn="1"/>
          </p:nvSpPr>
          <p:spPr>
            <a:xfrm>
              <a:off x="3892062" y="1532357"/>
              <a:ext cx="3085235" cy="2990876"/>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形状 3"/>
            <p:cNvSpPr/>
            <p:nvPr userDrawn="1"/>
          </p:nvSpPr>
          <p:spPr>
            <a:xfrm>
              <a:off x="3710668" y="1356511"/>
              <a:ext cx="3266629" cy="3166722"/>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形状 4"/>
            <p:cNvSpPr/>
            <p:nvPr userDrawn="1"/>
          </p:nvSpPr>
          <p:spPr>
            <a:xfrm>
              <a:off x="3477801" y="1141924"/>
              <a:ext cx="3616256" cy="3505656"/>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p:cNvSpPr/>
            <p:nvPr userDrawn="1"/>
          </p:nvSpPr>
          <p:spPr>
            <a:xfrm>
              <a:off x="3278978" y="941612"/>
              <a:ext cx="3847017" cy="372935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形状 6"/>
            <p:cNvSpPr/>
            <p:nvPr userDrawn="1"/>
          </p:nvSpPr>
          <p:spPr>
            <a:xfrm>
              <a:off x="3003282" y="621566"/>
              <a:ext cx="4278705" cy="4147844"/>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p:cNvSpPr/>
            <p:nvPr userDrawn="1"/>
          </p:nvSpPr>
          <p:spPr>
            <a:xfrm>
              <a:off x="2594522" y="307201"/>
              <a:ext cx="4755848" cy="4610394"/>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userDrawn="1"/>
          </p:nvSpPr>
          <p:spPr>
            <a:xfrm>
              <a:off x="2215662" y="-33948"/>
              <a:ext cx="5148387" cy="4990927"/>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userDrawn="1"/>
          </p:nvSpPr>
          <p:spPr>
            <a:xfrm>
              <a:off x="1774250" y="-457200"/>
              <a:ext cx="5742200" cy="556657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p:cNvSpPr/>
            <p:nvPr userDrawn="1"/>
          </p:nvSpPr>
          <p:spPr>
            <a:xfrm>
              <a:off x="1246781" y="-922814"/>
              <a:ext cx="6316561" cy="6123373"/>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userDrawn="1"/>
          </p:nvSpPr>
          <p:spPr>
            <a:xfrm>
              <a:off x="660400" y="-1343486"/>
              <a:ext cx="6904604" cy="6663375"/>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1</a:t>
              </a:r>
              <a:endParaRPr lang="zh-CN" altLang="en-US" dirty="0"/>
            </a:p>
          </p:txBody>
        </p:sp>
      </p:grpSp>
      <p:sp>
        <p:nvSpPr>
          <p:cNvPr id="15" name="任意多边形: 形状 14"/>
          <p:cNvSpPr/>
          <p:nvPr userDrawn="1"/>
        </p:nvSpPr>
        <p:spPr>
          <a:xfrm rot="17084446">
            <a:off x="4554362" y="896046"/>
            <a:ext cx="5532286" cy="5472311"/>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 name="connsiteX0-397" fmla="*/ 679392 w 1885417"/>
              <a:gd name="connsiteY0-398" fmla="*/ 118772 h 1831730"/>
              <a:gd name="connsiteX1-399" fmla="*/ 45451 w 1885417"/>
              <a:gd name="connsiteY1-400" fmla="*/ 1003538 h 1831730"/>
              <a:gd name="connsiteX2-401" fmla="*/ 324852 w 1885417"/>
              <a:gd name="connsiteY2-402" fmla="*/ 1735905 h 1831730"/>
              <a:gd name="connsiteX3-403" fmla="*/ 1484785 w 1885417"/>
              <a:gd name="connsiteY3-404" fmla="*/ 1790612 h 1831730"/>
              <a:gd name="connsiteX4-405" fmla="*/ 1884834 w 1885417"/>
              <a:gd name="connsiteY4-406" fmla="*/ 1391947 h 1831730"/>
              <a:gd name="connsiteX5-407" fmla="*/ 1570971 w 1885417"/>
              <a:gd name="connsiteY5-408" fmla="*/ 668635 h 1831730"/>
              <a:gd name="connsiteX6-409" fmla="*/ 1258301 w 1885417"/>
              <a:gd name="connsiteY6-410" fmla="*/ 67971 h 1831730"/>
              <a:gd name="connsiteX7-411" fmla="*/ 679392 w 1885417"/>
              <a:gd name="connsiteY7-412" fmla="*/ 118772 h 1831730"/>
              <a:gd name="connsiteX0-413" fmla="*/ 679392 w 1885778"/>
              <a:gd name="connsiteY0-414" fmla="*/ 124060 h 1837018"/>
              <a:gd name="connsiteX1-415" fmla="*/ 45451 w 1885778"/>
              <a:gd name="connsiteY1-416" fmla="*/ 1008826 h 1837018"/>
              <a:gd name="connsiteX2-417" fmla="*/ 324852 w 1885778"/>
              <a:gd name="connsiteY2-418" fmla="*/ 1741193 h 1837018"/>
              <a:gd name="connsiteX3-419" fmla="*/ 1484785 w 1885778"/>
              <a:gd name="connsiteY3-420" fmla="*/ 1795900 h 1837018"/>
              <a:gd name="connsiteX4-421" fmla="*/ 1884834 w 1885778"/>
              <a:gd name="connsiteY4-422" fmla="*/ 1397235 h 1837018"/>
              <a:gd name="connsiteX5-423" fmla="*/ 1591374 w 1885778"/>
              <a:gd name="connsiteY5-424" fmla="*/ 752352 h 1837018"/>
              <a:gd name="connsiteX6-425" fmla="*/ 1258301 w 1885778"/>
              <a:gd name="connsiteY6-426" fmla="*/ 73259 h 1837018"/>
              <a:gd name="connsiteX7-427" fmla="*/ 679392 w 1885778"/>
              <a:gd name="connsiteY7-428" fmla="*/ 124060 h 1837018"/>
              <a:gd name="connsiteX0-429" fmla="*/ 643440 w 1849826"/>
              <a:gd name="connsiteY0-430" fmla="*/ 124060 h 1806462"/>
              <a:gd name="connsiteX1-431" fmla="*/ 9499 w 1849826"/>
              <a:gd name="connsiteY1-432" fmla="*/ 1008826 h 1806462"/>
              <a:gd name="connsiteX2-433" fmla="*/ 347407 w 1849826"/>
              <a:gd name="connsiteY2-434" fmla="*/ 1576544 h 1806462"/>
              <a:gd name="connsiteX3-435" fmla="*/ 1448833 w 1849826"/>
              <a:gd name="connsiteY3-436" fmla="*/ 1795900 h 1806462"/>
              <a:gd name="connsiteX4-437" fmla="*/ 1848882 w 1849826"/>
              <a:gd name="connsiteY4-438" fmla="*/ 1397235 h 1806462"/>
              <a:gd name="connsiteX5-439" fmla="*/ 1555422 w 1849826"/>
              <a:gd name="connsiteY5-440" fmla="*/ 752352 h 1806462"/>
              <a:gd name="connsiteX6-441" fmla="*/ 1222349 w 1849826"/>
              <a:gd name="connsiteY6-442" fmla="*/ 73259 h 1806462"/>
              <a:gd name="connsiteX7-443" fmla="*/ 643440 w 1849826"/>
              <a:gd name="connsiteY7-444" fmla="*/ 124060 h 1806462"/>
              <a:gd name="connsiteX0-445" fmla="*/ 620855 w 1848782"/>
              <a:gd name="connsiteY0-446" fmla="*/ 126998 h 1803668"/>
              <a:gd name="connsiteX1-447" fmla="*/ 8455 w 1848782"/>
              <a:gd name="connsiteY1-448" fmla="*/ 1006032 h 1803668"/>
              <a:gd name="connsiteX2-449" fmla="*/ 346363 w 1848782"/>
              <a:gd name="connsiteY2-450" fmla="*/ 1573750 h 1803668"/>
              <a:gd name="connsiteX3-451" fmla="*/ 1447789 w 1848782"/>
              <a:gd name="connsiteY3-452" fmla="*/ 1793106 h 1803668"/>
              <a:gd name="connsiteX4-453" fmla="*/ 1847838 w 1848782"/>
              <a:gd name="connsiteY4-454" fmla="*/ 1394441 h 1803668"/>
              <a:gd name="connsiteX5-455" fmla="*/ 1554378 w 1848782"/>
              <a:gd name="connsiteY5-456" fmla="*/ 749558 h 1803668"/>
              <a:gd name="connsiteX6-457" fmla="*/ 1221305 w 1848782"/>
              <a:gd name="connsiteY6-458" fmla="*/ 70465 h 1803668"/>
              <a:gd name="connsiteX7-459" fmla="*/ 620855 w 1848782"/>
              <a:gd name="connsiteY7-460" fmla="*/ 126998 h 1803668"/>
              <a:gd name="connsiteX0-461" fmla="*/ 616110 w 1844037"/>
              <a:gd name="connsiteY0-462" fmla="*/ 126998 h 1803668"/>
              <a:gd name="connsiteX1-463" fmla="*/ 3710 w 1844037"/>
              <a:gd name="connsiteY1-464" fmla="*/ 1006032 h 1803668"/>
              <a:gd name="connsiteX2-465" fmla="*/ 341618 w 1844037"/>
              <a:gd name="connsiteY2-466" fmla="*/ 1573750 h 1803668"/>
              <a:gd name="connsiteX3-467" fmla="*/ 1443044 w 1844037"/>
              <a:gd name="connsiteY3-468" fmla="*/ 1793106 h 1803668"/>
              <a:gd name="connsiteX4-469" fmla="*/ 1843093 w 1844037"/>
              <a:gd name="connsiteY4-470" fmla="*/ 1394441 h 1803668"/>
              <a:gd name="connsiteX5-471" fmla="*/ 1549633 w 1844037"/>
              <a:gd name="connsiteY5-472" fmla="*/ 749558 h 1803668"/>
              <a:gd name="connsiteX6-473" fmla="*/ 1216560 w 1844037"/>
              <a:gd name="connsiteY6-474" fmla="*/ 70465 h 1803668"/>
              <a:gd name="connsiteX7-475" fmla="*/ 616110 w 1844037"/>
              <a:gd name="connsiteY7-476" fmla="*/ 126998 h 1803668"/>
              <a:gd name="connsiteX0-477" fmla="*/ 616098 w 1844082"/>
              <a:gd name="connsiteY0-478" fmla="*/ 126998 h 1791252"/>
              <a:gd name="connsiteX1-479" fmla="*/ 3698 w 1844082"/>
              <a:gd name="connsiteY1-480" fmla="*/ 1006032 h 1791252"/>
              <a:gd name="connsiteX2-481" fmla="*/ 341606 w 1844082"/>
              <a:gd name="connsiteY2-482" fmla="*/ 1573750 h 1791252"/>
              <a:gd name="connsiteX3-483" fmla="*/ 1439632 w 1844082"/>
              <a:gd name="connsiteY3-484" fmla="*/ 1780035 h 1791252"/>
              <a:gd name="connsiteX4-485" fmla="*/ 1843081 w 1844082"/>
              <a:gd name="connsiteY4-486" fmla="*/ 1394441 h 1791252"/>
              <a:gd name="connsiteX5-487" fmla="*/ 1549621 w 1844082"/>
              <a:gd name="connsiteY5-488" fmla="*/ 749558 h 1791252"/>
              <a:gd name="connsiteX6-489" fmla="*/ 1216548 w 1844082"/>
              <a:gd name="connsiteY6-490" fmla="*/ 70465 h 1791252"/>
              <a:gd name="connsiteX7-491" fmla="*/ 616098 w 1844082"/>
              <a:gd name="connsiteY7-492" fmla="*/ 126998 h 1791252"/>
              <a:gd name="connsiteX0-493" fmla="*/ 616098 w 1816766"/>
              <a:gd name="connsiteY0-494" fmla="*/ 126998 h 1791252"/>
              <a:gd name="connsiteX1-495" fmla="*/ 3698 w 1816766"/>
              <a:gd name="connsiteY1-496" fmla="*/ 1006032 h 1791252"/>
              <a:gd name="connsiteX2-497" fmla="*/ 341606 w 1816766"/>
              <a:gd name="connsiteY2-498" fmla="*/ 1573750 h 1791252"/>
              <a:gd name="connsiteX3-499" fmla="*/ 1439632 w 1816766"/>
              <a:gd name="connsiteY3-500" fmla="*/ 1780035 h 1791252"/>
              <a:gd name="connsiteX4-501" fmla="*/ 1815643 w 1816766"/>
              <a:gd name="connsiteY4-502" fmla="*/ 1448330 h 1791252"/>
              <a:gd name="connsiteX5-503" fmla="*/ 1549621 w 1816766"/>
              <a:gd name="connsiteY5-504" fmla="*/ 749558 h 1791252"/>
              <a:gd name="connsiteX6-505" fmla="*/ 1216548 w 1816766"/>
              <a:gd name="connsiteY6-506" fmla="*/ 70465 h 1791252"/>
              <a:gd name="connsiteX7-507" fmla="*/ 616098 w 1816766"/>
              <a:gd name="connsiteY7-508" fmla="*/ 126998 h 1791252"/>
              <a:gd name="connsiteX0-509" fmla="*/ 616098 w 1821043"/>
              <a:gd name="connsiteY0-510" fmla="*/ 126998 h 1791252"/>
              <a:gd name="connsiteX1-511" fmla="*/ 3698 w 1821043"/>
              <a:gd name="connsiteY1-512" fmla="*/ 1006032 h 1791252"/>
              <a:gd name="connsiteX2-513" fmla="*/ 341606 w 1821043"/>
              <a:gd name="connsiteY2-514" fmla="*/ 1573750 h 1791252"/>
              <a:gd name="connsiteX3-515" fmla="*/ 1439632 w 1821043"/>
              <a:gd name="connsiteY3-516" fmla="*/ 1780035 h 1791252"/>
              <a:gd name="connsiteX4-517" fmla="*/ 1815643 w 1821043"/>
              <a:gd name="connsiteY4-518" fmla="*/ 1448330 h 1791252"/>
              <a:gd name="connsiteX5-519" fmla="*/ 1549621 w 1821043"/>
              <a:gd name="connsiteY5-520" fmla="*/ 749558 h 1791252"/>
              <a:gd name="connsiteX6-521" fmla="*/ 1216548 w 1821043"/>
              <a:gd name="connsiteY6-522" fmla="*/ 70465 h 1791252"/>
              <a:gd name="connsiteX7-523" fmla="*/ 616098 w 1821043"/>
              <a:gd name="connsiteY7-524" fmla="*/ 126998 h 1791252"/>
              <a:gd name="connsiteX0-525" fmla="*/ 616098 w 1821043"/>
              <a:gd name="connsiteY0-526" fmla="*/ 128924 h 1793178"/>
              <a:gd name="connsiteX1-527" fmla="*/ 3698 w 1821043"/>
              <a:gd name="connsiteY1-528" fmla="*/ 1007958 h 1793178"/>
              <a:gd name="connsiteX2-529" fmla="*/ 341606 w 1821043"/>
              <a:gd name="connsiteY2-530" fmla="*/ 1575676 h 1793178"/>
              <a:gd name="connsiteX3-531" fmla="*/ 1439632 w 1821043"/>
              <a:gd name="connsiteY3-532" fmla="*/ 1781961 h 1793178"/>
              <a:gd name="connsiteX4-533" fmla="*/ 1815643 w 1821043"/>
              <a:gd name="connsiteY4-534" fmla="*/ 1450256 h 1793178"/>
              <a:gd name="connsiteX5-535" fmla="*/ 1549621 w 1821043"/>
              <a:gd name="connsiteY5-536" fmla="*/ 751484 h 1793178"/>
              <a:gd name="connsiteX6-537" fmla="*/ 1192740 w 1821043"/>
              <a:gd name="connsiteY6-538" fmla="*/ 69409 h 1793178"/>
              <a:gd name="connsiteX7-539" fmla="*/ 616098 w 1821043"/>
              <a:gd name="connsiteY7-540" fmla="*/ 128924 h 1793178"/>
              <a:gd name="connsiteX0-541" fmla="*/ 616098 w 1821043"/>
              <a:gd name="connsiteY0-542" fmla="*/ 134201 h 1798455"/>
              <a:gd name="connsiteX1-543" fmla="*/ 3698 w 1821043"/>
              <a:gd name="connsiteY1-544" fmla="*/ 1013235 h 1798455"/>
              <a:gd name="connsiteX2-545" fmla="*/ 341606 w 1821043"/>
              <a:gd name="connsiteY2-546" fmla="*/ 1580953 h 1798455"/>
              <a:gd name="connsiteX3-547" fmla="*/ 1439632 w 1821043"/>
              <a:gd name="connsiteY3-548" fmla="*/ 1787238 h 1798455"/>
              <a:gd name="connsiteX4-549" fmla="*/ 1815643 w 1821043"/>
              <a:gd name="connsiteY4-550" fmla="*/ 1455533 h 1798455"/>
              <a:gd name="connsiteX5-551" fmla="*/ 1549621 w 1821043"/>
              <a:gd name="connsiteY5-552" fmla="*/ 756761 h 1798455"/>
              <a:gd name="connsiteX6-553" fmla="*/ 1192740 w 1821043"/>
              <a:gd name="connsiteY6-554" fmla="*/ 74686 h 1798455"/>
              <a:gd name="connsiteX7-555" fmla="*/ 616098 w 1821043"/>
              <a:gd name="connsiteY7-556" fmla="*/ 134201 h 179845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21043" h="1798455">
                <a:moveTo>
                  <a:pt x="616098" y="134201"/>
                </a:moveTo>
                <a:cubicBezTo>
                  <a:pt x="417924" y="290626"/>
                  <a:pt x="31085" y="683820"/>
                  <a:pt x="3698" y="1013235"/>
                </a:cubicBezTo>
                <a:cubicBezTo>
                  <a:pt x="-23689" y="1342650"/>
                  <a:pt x="102284" y="1451953"/>
                  <a:pt x="341606" y="1580953"/>
                </a:cubicBezTo>
                <a:cubicBezTo>
                  <a:pt x="580928" y="1709953"/>
                  <a:pt x="1205741" y="1837509"/>
                  <a:pt x="1439632" y="1787238"/>
                </a:cubicBezTo>
                <a:cubicBezTo>
                  <a:pt x="1673524" y="1736967"/>
                  <a:pt x="1771689" y="1652732"/>
                  <a:pt x="1815643" y="1455533"/>
                </a:cubicBezTo>
                <a:cubicBezTo>
                  <a:pt x="1859597" y="1258334"/>
                  <a:pt x="1622999" y="905457"/>
                  <a:pt x="1549621" y="756761"/>
                </a:cubicBezTo>
                <a:cubicBezTo>
                  <a:pt x="1476243" y="608065"/>
                  <a:pt x="1388459" y="191060"/>
                  <a:pt x="1192740" y="74686"/>
                </a:cubicBezTo>
                <a:cubicBezTo>
                  <a:pt x="997021" y="-41688"/>
                  <a:pt x="814272" y="-22224"/>
                  <a:pt x="616098" y="134201"/>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p:cNvSpPr/>
          <p:nvPr userDrawn="1"/>
        </p:nvSpPr>
        <p:spPr>
          <a:xfrm>
            <a:off x="2451371" y="1775812"/>
            <a:ext cx="2755741" cy="267145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solidFill>
            <a:schemeClr val="tx1">
              <a:lumMod val="85000"/>
              <a:lumOff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
    <p:bg>
      <p:bgPr>
        <a:solidFill>
          <a:schemeClr val="bg1">
            <a:alpha val="44000"/>
          </a:schemeClr>
        </a:solidFill>
        <a:effectLst/>
      </p:bgPr>
    </p:bg>
    <p:spTree>
      <p:nvGrpSpPr>
        <p:cNvPr id="1" name=""/>
        <p:cNvGrpSpPr/>
        <p:nvPr/>
      </p:nvGrpSpPr>
      <p:grpSpPr>
        <a:xfrm>
          <a:off x="0" y="0"/>
          <a:ext cx="0" cy="0"/>
          <a:chOff x="0" y="0"/>
          <a:chExt cx="0" cy="0"/>
        </a:xfrm>
      </p:grpSpPr>
      <p:grpSp>
        <p:nvGrpSpPr>
          <p:cNvPr id="2" name="组合 1"/>
          <p:cNvGrpSpPr/>
          <p:nvPr userDrawn="1"/>
        </p:nvGrpSpPr>
        <p:grpSpPr>
          <a:xfrm rot="21365874">
            <a:off x="-1027726" y="-1343543"/>
            <a:ext cx="6904604" cy="6663375"/>
            <a:chOff x="660400" y="-1343486"/>
            <a:chExt cx="6904604" cy="6663375"/>
          </a:xfrm>
        </p:grpSpPr>
        <p:sp>
          <p:nvSpPr>
            <p:cNvPr id="3" name="任意多边形: 形状 2"/>
            <p:cNvSpPr/>
            <p:nvPr userDrawn="1"/>
          </p:nvSpPr>
          <p:spPr>
            <a:xfrm>
              <a:off x="3892062" y="1532357"/>
              <a:ext cx="3085235" cy="2990876"/>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形状 3"/>
            <p:cNvSpPr/>
            <p:nvPr userDrawn="1"/>
          </p:nvSpPr>
          <p:spPr>
            <a:xfrm>
              <a:off x="3710668" y="1356511"/>
              <a:ext cx="3266629" cy="3166722"/>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形状 4"/>
            <p:cNvSpPr/>
            <p:nvPr userDrawn="1"/>
          </p:nvSpPr>
          <p:spPr>
            <a:xfrm>
              <a:off x="3477801" y="1141924"/>
              <a:ext cx="3616256" cy="3505656"/>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p:cNvSpPr/>
            <p:nvPr userDrawn="1"/>
          </p:nvSpPr>
          <p:spPr>
            <a:xfrm>
              <a:off x="3278978" y="941612"/>
              <a:ext cx="3847017" cy="372935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p:cNvSpPr/>
            <p:nvPr userDrawn="1"/>
          </p:nvSpPr>
          <p:spPr>
            <a:xfrm>
              <a:off x="3003282" y="621566"/>
              <a:ext cx="4278705" cy="4147844"/>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userDrawn="1"/>
          </p:nvSpPr>
          <p:spPr>
            <a:xfrm>
              <a:off x="2594522" y="307201"/>
              <a:ext cx="4755848" cy="4610394"/>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userDrawn="1"/>
          </p:nvSpPr>
          <p:spPr>
            <a:xfrm>
              <a:off x="2215662" y="-33948"/>
              <a:ext cx="5148387" cy="4990927"/>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p:cNvSpPr/>
            <p:nvPr userDrawn="1"/>
          </p:nvSpPr>
          <p:spPr>
            <a:xfrm>
              <a:off x="1774250" y="-457200"/>
              <a:ext cx="5742200" cy="556657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userDrawn="1"/>
          </p:nvSpPr>
          <p:spPr>
            <a:xfrm>
              <a:off x="1246781" y="-922814"/>
              <a:ext cx="6316561" cy="6123373"/>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p:cNvSpPr/>
            <p:nvPr userDrawn="1"/>
          </p:nvSpPr>
          <p:spPr>
            <a:xfrm>
              <a:off x="660400" y="-1343486"/>
              <a:ext cx="6904604" cy="6663375"/>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1</a:t>
              </a:r>
              <a:endParaRPr lang="zh-CN" altLang="en-US" dirty="0"/>
            </a:p>
          </p:txBody>
        </p:sp>
      </p:grpSp>
      <p:sp>
        <p:nvSpPr>
          <p:cNvPr id="14" name="任意多边形: 形状 13"/>
          <p:cNvSpPr/>
          <p:nvPr userDrawn="1"/>
        </p:nvSpPr>
        <p:spPr>
          <a:xfrm rot="17084446">
            <a:off x="4554362" y="896046"/>
            <a:ext cx="5532286" cy="5472311"/>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 name="connsiteX0-397" fmla="*/ 679392 w 1885417"/>
              <a:gd name="connsiteY0-398" fmla="*/ 118772 h 1831730"/>
              <a:gd name="connsiteX1-399" fmla="*/ 45451 w 1885417"/>
              <a:gd name="connsiteY1-400" fmla="*/ 1003538 h 1831730"/>
              <a:gd name="connsiteX2-401" fmla="*/ 324852 w 1885417"/>
              <a:gd name="connsiteY2-402" fmla="*/ 1735905 h 1831730"/>
              <a:gd name="connsiteX3-403" fmla="*/ 1484785 w 1885417"/>
              <a:gd name="connsiteY3-404" fmla="*/ 1790612 h 1831730"/>
              <a:gd name="connsiteX4-405" fmla="*/ 1884834 w 1885417"/>
              <a:gd name="connsiteY4-406" fmla="*/ 1391947 h 1831730"/>
              <a:gd name="connsiteX5-407" fmla="*/ 1570971 w 1885417"/>
              <a:gd name="connsiteY5-408" fmla="*/ 668635 h 1831730"/>
              <a:gd name="connsiteX6-409" fmla="*/ 1258301 w 1885417"/>
              <a:gd name="connsiteY6-410" fmla="*/ 67971 h 1831730"/>
              <a:gd name="connsiteX7-411" fmla="*/ 679392 w 1885417"/>
              <a:gd name="connsiteY7-412" fmla="*/ 118772 h 1831730"/>
              <a:gd name="connsiteX0-413" fmla="*/ 679392 w 1885778"/>
              <a:gd name="connsiteY0-414" fmla="*/ 124060 h 1837018"/>
              <a:gd name="connsiteX1-415" fmla="*/ 45451 w 1885778"/>
              <a:gd name="connsiteY1-416" fmla="*/ 1008826 h 1837018"/>
              <a:gd name="connsiteX2-417" fmla="*/ 324852 w 1885778"/>
              <a:gd name="connsiteY2-418" fmla="*/ 1741193 h 1837018"/>
              <a:gd name="connsiteX3-419" fmla="*/ 1484785 w 1885778"/>
              <a:gd name="connsiteY3-420" fmla="*/ 1795900 h 1837018"/>
              <a:gd name="connsiteX4-421" fmla="*/ 1884834 w 1885778"/>
              <a:gd name="connsiteY4-422" fmla="*/ 1397235 h 1837018"/>
              <a:gd name="connsiteX5-423" fmla="*/ 1591374 w 1885778"/>
              <a:gd name="connsiteY5-424" fmla="*/ 752352 h 1837018"/>
              <a:gd name="connsiteX6-425" fmla="*/ 1258301 w 1885778"/>
              <a:gd name="connsiteY6-426" fmla="*/ 73259 h 1837018"/>
              <a:gd name="connsiteX7-427" fmla="*/ 679392 w 1885778"/>
              <a:gd name="connsiteY7-428" fmla="*/ 124060 h 1837018"/>
              <a:gd name="connsiteX0-429" fmla="*/ 643440 w 1849826"/>
              <a:gd name="connsiteY0-430" fmla="*/ 124060 h 1806462"/>
              <a:gd name="connsiteX1-431" fmla="*/ 9499 w 1849826"/>
              <a:gd name="connsiteY1-432" fmla="*/ 1008826 h 1806462"/>
              <a:gd name="connsiteX2-433" fmla="*/ 347407 w 1849826"/>
              <a:gd name="connsiteY2-434" fmla="*/ 1576544 h 1806462"/>
              <a:gd name="connsiteX3-435" fmla="*/ 1448833 w 1849826"/>
              <a:gd name="connsiteY3-436" fmla="*/ 1795900 h 1806462"/>
              <a:gd name="connsiteX4-437" fmla="*/ 1848882 w 1849826"/>
              <a:gd name="connsiteY4-438" fmla="*/ 1397235 h 1806462"/>
              <a:gd name="connsiteX5-439" fmla="*/ 1555422 w 1849826"/>
              <a:gd name="connsiteY5-440" fmla="*/ 752352 h 1806462"/>
              <a:gd name="connsiteX6-441" fmla="*/ 1222349 w 1849826"/>
              <a:gd name="connsiteY6-442" fmla="*/ 73259 h 1806462"/>
              <a:gd name="connsiteX7-443" fmla="*/ 643440 w 1849826"/>
              <a:gd name="connsiteY7-444" fmla="*/ 124060 h 1806462"/>
              <a:gd name="connsiteX0-445" fmla="*/ 620855 w 1848782"/>
              <a:gd name="connsiteY0-446" fmla="*/ 126998 h 1803668"/>
              <a:gd name="connsiteX1-447" fmla="*/ 8455 w 1848782"/>
              <a:gd name="connsiteY1-448" fmla="*/ 1006032 h 1803668"/>
              <a:gd name="connsiteX2-449" fmla="*/ 346363 w 1848782"/>
              <a:gd name="connsiteY2-450" fmla="*/ 1573750 h 1803668"/>
              <a:gd name="connsiteX3-451" fmla="*/ 1447789 w 1848782"/>
              <a:gd name="connsiteY3-452" fmla="*/ 1793106 h 1803668"/>
              <a:gd name="connsiteX4-453" fmla="*/ 1847838 w 1848782"/>
              <a:gd name="connsiteY4-454" fmla="*/ 1394441 h 1803668"/>
              <a:gd name="connsiteX5-455" fmla="*/ 1554378 w 1848782"/>
              <a:gd name="connsiteY5-456" fmla="*/ 749558 h 1803668"/>
              <a:gd name="connsiteX6-457" fmla="*/ 1221305 w 1848782"/>
              <a:gd name="connsiteY6-458" fmla="*/ 70465 h 1803668"/>
              <a:gd name="connsiteX7-459" fmla="*/ 620855 w 1848782"/>
              <a:gd name="connsiteY7-460" fmla="*/ 126998 h 1803668"/>
              <a:gd name="connsiteX0-461" fmla="*/ 616110 w 1844037"/>
              <a:gd name="connsiteY0-462" fmla="*/ 126998 h 1803668"/>
              <a:gd name="connsiteX1-463" fmla="*/ 3710 w 1844037"/>
              <a:gd name="connsiteY1-464" fmla="*/ 1006032 h 1803668"/>
              <a:gd name="connsiteX2-465" fmla="*/ 341618 w 1844037"/>
              <a:gd name="connsiteY2-466" fmla="*/ 1573750 h 1803668"/>
              <a:gd name="connsiteX3-467" fmla="*/ 1443044 w 1844037"/>
              <a:gd name="connsiteY3-468" fmla="*/ 1793106 h 1803668"/>
              <a:gd name="connsiteX4-469" fmla="*/ 1843093 w 1844037"/>
              <a:gd name="connsiteY4-470" fmla="*/ 1394441 h 1803668"/>
              <a:gd name="connsiteX5-471" fmla="*/ 1549633 w 1844037"/>
              <a:gd name="connsiteY5-472" fmla="*/ 749558 h 1803668"/>
              <a:gd name="connsiteX6-473" fmla="*/ 1216560 w 1844037"/>
              <a:gd name="connsiteY6-474" fmla="*/ 70465 h 1803668"/>
              <a:gd name="connsiteX7-475" fmla="*/ 616110 w 1844037"/>
              <a:gd name="connsiteY7-476" fmla="*/ 126998 h 1803668"/>
              <a:gd name="connsiteX0-477" fmla="*/ 616098 w 1844082"/>
              <a:gd name="connsiteY0-478" fmla="*/ 126998 h 1791252"/>
              <a:gd name="connsiteX1-479" fmla="*/ 3698 w 1844082"/>
              <a:gd name="connsiteY1-480" fmla="*/ 1006032 h 1791252"/>
              <a:gd name="connsiteX2-481" fmla="*/ 341606 w 1844082"/>
              <a:gd name="connsiteY2-482" fmla="*/ 1573750 h 1791252"/>
              <a:gd name="connsiteX3-483" fmla="*/ 1439632 w 1844082"/>
              <a:gd name="connsiteY3-484" fmla="*/ 1780035 h 1791252"/>
              <a:gd name="connsiteX4-485" fmla="*/ 1843081 w 1844082"/>
              <a:gd name="connsiteY4-486" fmla="*/ 1394441 h 1791252"/>
              <a:gd name="connsiteX5-487" fmla="*/ 1549621 w 1844082"/>
              <a:gd name="connsiteY5-488" fmla="*/ 749558 h 1791252"/>
              <a:gd name="connsiteX6-489" fmla="*/ 1216548 w 1844082"/>
              <a:gd name="connsiteY6-490" fmla="*/ 70465 h 1791252"/>
              <a:gd name="connsiteX7-491" fmla="*/ 616098 w 1844082"/>
              <a:gd name="connsiteY7-492" fmla="*/ 126998 h 1791252"/>
              <a:gd name="connsiteX0-493" fmla="*/ 616098 w 1816766"/>
              <a:gd name="connsiteY0-494" fmla="*/ 126998 h 1791252"/>
              <a:gd name="connsiteX1-495" fmla="*/ 3698 w 1816766"/>
              <a:gd name="connsiteY1-496" fmla="*/ 1006032 h 1791252"/>
              <a:gd name="connsiteX2-497" fmla="*/ 341606 w 1816766"/>
              <a:gd name="connsiteY2-498" fmla="*/ 1573750 h 1791252"/>
              <a:gd name="connsiteX3-499" fmla="*/ 1439632 w 1816766"/>
              <a:gd name="connsiteY3-500" fmla="*/ 1780035 h 1791252"/>
              <a:gd name="connsiteX4-501" fmla="*/ 1815643 w 1816766"/>
              <a:gd name="connsiteY4-502" fmla="*/ 1448330 h 1791252"/>
              <a:gd name="connsiteX5-503" fmla="*/ 1549621 w 1816766"/>
              <a:gd name="connsiteY5-504" fmla="*/ 749558 h 1791252"/>
              <a:gd name="connsiteX6-505" fmla="*/ 1216548 w 1816766"/>
              <a:gd name="connsiteY6-506" fmla="*/ 70465 h 1791252"/>
              <a:gd name="connsiteX7-507" fmla="*/ 616098 w 1816766"/>
              <a:gd name="connsiteY7-508" fmla="*/ 126998 h 1791252"/>
              <a:gd name="connsiteX0-509" fmla="*/ 616098 w 1821043"/>
              <a:gd name="connsiteY0-510" fmla="*/ 126998 h 1791252"/>
              <a:gd name="connsiteX1-511" fmla="*/ 3698 w 1821043"/>
              <a:gd name="connsiteY1-512" fmla="*/ 1006032 h 1791252"/>
              <a:gd name="connsiteX2-513" fmla="*/ 341606 w 1821043"/>
              <a:gd name="connsiteY2-514" fmla="*/ 1573750 h 1791252"/>
              <a:gd name="connsiteX3-515" fmla="*/ 1439632 w 1821043"/>
              <a:gd name="connsiteY3-516" fmla="*/ 1780035 h 1791252"/>
              <a:gd name="connsiteX4-517" fmla="*/ 1815643 w 1821043"/>
              <a:gd name="connsiteY4-518" fmla="*/ 1448330 h 1791252"/>
              <a:gd name="connsiteX5-519" fmla="*/ 1549621 w 1821043"/>
              <a:gd name="connsiteY5-520" fmla="*/ 749558 h 1791252"/>
              <a:gd name="connsiteX6-521" fmla="*/ 1216548 w 1821043"/>
              <a:gd name="connsiteY6-522" fmla="*/ 70465 h 1791252"/>
              <a:gd name="connsiteX7-523" fmla="*/ 616098 w 1821043"/>
              <a:gd name="connsiteY7-524" fmla="*/ 126998 h 1791252"/>
              <a:gd name="connsiteX0-525" fmla="*/ 616098 w 1821043"/>
              <a:gd name="connsiteY0-526" fmla="*/ 128924 h 1793178"/>
              <a:gd name="connsiteX1-527" fmla="*/ 3698 w 1821043"/>
              <a:gd name="connsiteY1-528" fmla="*/ 1007958 h 1793178"/>
              <a:gd name="connsiteX2-529" fmla="*/ 341606 w 1821043"/>
              <a:gd name="connsiteY2-530" fmla="*/ 1575676 h 1793178"/>
              <a:gd name="connsiteX3-531" fmla="*/ 1439632 w 1821043"/>
              <a:gd name="connsiteY3-532" fmla="*/ 1781961 h 1793178"/>
              <a:gd name="connsiteX4-533" fmla="*/ 1815643 w 1821043"/>
              <a:gd name="connsiteY4-534" fmla="*/ 1450256 h 1793178"/>
              <a:gd name="connsiteX5-535" fmla="*/ 1549621 w 1821043"/>
              <a:gd name="connsiteY5-536" fmla="*/ 751484 h 1793178"/>
              <a:gd name="connsiteX6-537" fmla="*/ 1192740 w 1821043"/>
              <a:gd name="connsiteY6-538" fmla="*/ 69409 h 1793178"/>
              <a:gd name="connsiteX7-539" fmla="*/ 616098 w 1821043"/>
              <a:gd name="connsiteY7-540" fmla="*/ 128924 h 1793178"/>
              <a:gd name="connsiteX0-541" fmla="*/ 616098 w 1821043"/>
              <a:gd name="connsiteY0-542" fmla="*/ 134201 h 1798455"/>
              <a:gd name="connsiteX1-543" fmla="*/ 3698 w 1821043"/>
              <a:gd name="connsiteY1-544" fmla="*/ 1013235 h 1798455"/>
              <a:gd name="connsiteX2-545" fmla="*/ 341606 w 1821043"/>
              <a:gd name="connsiteY2-546" fmla="*/ 1580953 h 1798455"/>
              <a:gd name="connsiteX3-547" fmla="*/ 1439632 w 1821043"/>
              <a:gd name="connsiteY3-548" fmla="*/ 1787238 h 1798455"/>
              <a:gd name="connsiteX4-549" fmla="*/ 1815643 w 1821043"/>
              <a:gd name="connsiteY4-550" fmla="*/ 1455533 h 1798455"/>
              <a:gd name="connsiteX5-551" fmla="*/ 1549621 w 1821043"/>
              <a:gd name="connsiteY5-552" fmla="*/ 756761 h 1798455"/>
              <a:gd name="connsiteX6-553" fmla="*/ 1192740 w 1821043"/>
              <a:gd name="connsiteY6-554" fmla="*/ 74686 h 1798455"/>
              <a:gd name="connsiteX7-555" fmla="*/ 616098 w 1821043"/>
              <a:gd name="connsiteY7-556" fmla="*/ 134201 h 179845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21043" h="1798455">
                <a:moveTo>
                  <a:pt x="616098" y="134201"/>
                </a:moveTo>
                <a:cubicBezTo>
                  <a:pt x="417924" y="290626"/>
                  <a:pt x="31085" y="683820"/>
                  <a:pt x="3698" y="1013235"/>
                </a:cubicBezTo>
                <a:cubicBezTo>
                  <a:pt x="-23689" y="1342650"/>
                  <a:pt x="102284" y="1451953"/>
                  <a:pt x="341606" y="1580953"/>
                </a:cubicBezTo>
                <a:cubicBezTo>
                  <a:pt x="580928" y="1709953"/>
                  <a:pt x="1205741" y="1837509"/>
                  <a:pt x="1439632" y="1787238"/>
                </a:cubicBezTo>
                <a:cubicBezTo>
                  <a:pt x="1673524" y="1736967"/>
                  <a:pt x="1771689" y="1652732"/>
                  <a:pt x="1815643" y="1455533"/>
                </a:cubicBezTo>
                <a:cubicBezTo>
                  <a:pt x="1859597" y="1258334"/>
                  <a:pt x="1622999" y="905457"/>
                  <a:pt x="1549621" y="756761"/>
                </a:cubicBezTo>
                <a:cubicBezTo>
                  <a:pt x="1476243" y="608065"/>
                  <a:pt x="1388459" y="191060"/>
                  <a:pt x="1192740" y="74686"/>
                </a:cubicBezTo>
                <a:cubicBezTo>
                  <a:pt x="997021" y="-41688"/>
                  <a:pt x="814272" y="-22224"/>
                  <a:pt x="616098" y="134201"/>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userDrawn="1"/>
        </p:nvSpPr>
        <p:spPr>
          <a:xfrm>
            <a:off x="2451371" y="1775812"/>
            <a:ext cx="2755741" cy="267145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solidFill>
            <a:schemeClr val="tx1">
              <a:lumMod val="85000"/>
              <a:lumOff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页背景">
    <p:spTree>
      <p:nvGrpSpPr>
        <p:cNvPr id="1" name=""/>
        <p:cNvGrpSpPr/>
        <p:nvPr/>
      </p:nvGrpSpPr>
      <p:grpSpPr>
        <a:xfrm>
          <a:off x="0" y="0"/>
          <a:ext cx="0" cy="0"/>
          <a:chOff x="0" y="0"/>
          <a:chExt cx="0" cy="0"/>
        </a:xfrm>
      </p:grpSpPr>
      <p:cxnSp>
        <p:nvCxnSpPr>
          <p:cNvPr id="46" name="直接连接符 45"/>
          <p:cNvCxnSpPr/>
          <p:nvPr userDrawn="1"/>
        </p:nvCxnSpPr>
        <p:spPr>
          <a:xfrm>
            <a:off x="663905" y="1028700"/>
            <a:ext cx="10854996" cy="0"/>
          </a:xfrm>
          <a:prstGeom prst="line">
            <a:avLst/>
          </a:prstGeom>
          <a:ln>
            <a:solidFill>
              <a:schemeClr val="tx1">
                <a:lumMod val="85000"/>
                <a:lumOff val="15000"/>
              </a:schemeClr>
            </a:solidFill>
          </a:ln>
        </p:spPr>
        <p:style>
          <a:lnRef idx="2">
            <a:schemeClr val="accent1"/>
          </a:lnRef>
          <a:fillRef idx="0">
            <a:schemeClr val="accent1"/>
          </a:fillRef>
          <a:effectRef idx="1">
            <a:schemeClr val="accent1"/>
          </a:effectRef>
          <a:fontRef idx="minor">
            <a:schemeClr val="tx1"/>
          </a:fontRef>
        </p:style>
      </p:cxnSp>
      <p:grpSp>
        <p:nvGrpSpPr>
          <p:cNvPr id="4" name="组合 3"/>
          <p:cNvGrpSpPr/>
          <p:nvPr userDrawn="1"/>
        </p:nvGrpSpPr>
        <p:grpSpPr>
          <a:xfrm>
            <a:off x="164610" y="126615"/>
            <a:ext cx="998591" cy="789545"/>
            <a:chOff x="1283753" y="605162"/>
            <a:chExt cx="6997054" cy="5532286"/>
          </a:xfrm>
        </p:grpSpPr>
        <p:sp>
          <p:nvSpPr>
            <p:cNvPr id="2" name="任意多边形: 形状 1"/>
            <p:cNvSpPr/>
            <p:nvPr userDrawn="1"/>
          </p:nvSpPr>
          <p:spPr>
            <a:xfrm rot="17084446">
              <a:off x="2778509" y="635150"/>
              <a:ext cx="5532286" cy="5472310"/>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 name="connsiteX0-397" fmla="*/ 679392 w 1885417"/>
                <a:gd name="connsiteY0-398" fmla="*/ 118772 h 1831730"/>
                <a:gd name="connsiteX1-399" fmla="*/ 45451 w 1885417"/>
                <a:gd name="connsiteY1-400" fmla="*/ 1003538 h 1831730"/>
                <a:gd name="connsiteX2-401" fmla="*/ 324852 w 1885417"/>
                <a:gd name="connsiteY2-402" fmla="*/ 1735905 h 1831730"/>
                <a:gd name="connsiteX3-403" fmla="*/ 1484785 w 1885417"/>
                <a:gd name="connsiteY3-404" fmla="*/ 1790612 h 1831730"/>
                <a:gd name="connsiteX4-405" fmla="*/ 1884834 w 1885417"/>
                <a:gd name="connsiteY4-406" fmla="*/ 1391947 h 1831730"/>
                <a:gd name="connsiteX5-407" fmla="*/ 1570971 w 1885417"/>
                <a:gd name="connsiteY5-408" fmla="*/ 668635 h 1831730"/>
                <a:gd name="connsiteX6-409" fmla="*/ 1258301 w 1885417"/>
                <a:gd name="connsiteY6-410" fmla="*/ 67971 h 1831730"/>
                <a:gd name="connsiteX7-411" fmla="*/ 679392 w 1885417"/>
                <a:gd name="connsiteY7-412" fmla="*/ 118772 h 1831730"/>
                <a:gd name="connsiteX0-413" fmla="*/ 679392 w 1885778"/>
                <a:gd name="connsiteY0-414" fmla="*/ 124060 h 1837018"/>
                <a:gd name="connsiteX1-415" fmla="*/ 45451 w 1885778"/>
                <a:gd name="connsiteY1-416" fmla="*/ 1008826 h 1837018"/>
                <a:gd name="connsiteX2-417" fmla="*/ 324852 w 1885778"/>
                <a:gd name="connsiteY2-418" fmla="*/ 1741193 h 1837018"/>
                <a:gd name="connsiteX3-419" fmla="*/ 1484785 w 1885778"/>
                <a:gd name="connsiteY3-420" fmla="*/ 1795900 h 1837018"/>
                <a:gd name="connsiteX4-421" fmla="*/ 1884834 w 1885778"/>
                <a:gd name="connsiteY4-422" fmla="*/ 1397235 h 1837018"/>
                <a:gd name="connsiteX5-423" fmla="*/ 1591374 w 1885778"/>
                <a:gd name="connsiteY5-424" fmla="*/ 752352 h 1837018"/>
                <a:gd name="connsiteX6-425" fmla="*/ 1258301 w 1885778"/>
                <a:gd name="connsiteY6-426" fmla="*/ 73259 h 1837018"/>
                <a:gd name="connsiteX7-427" fmla="*/ 679392 w 1885778"/>
                <a:gd name="connsiteY7-428" fmla="*/ 124060 h 1837018"/>
                <a:gd name="connsiteX0-429" fmla="*/ 643440 w 1849826"/>
                <a:gd name="connsiteY0-430" fmla="*/ 124060 h 1806462"/>
                <a:gd name="connsiteX1-431" fmla="*/ 9499 w 1849826"/>
                <a:gd name="connsiteY1-432" fmla="*/ 1008826 h 1806462"/>
                <a:gd name="connsiteX2-433" fmla="*/ 347407 w 1849826"/>
                <a:gd name="connsiteY2-434" fmla="*/ 1576544 h 1806462"/>
                <a:gd name="connsiteX3-435" fmla="*/ 1448833 w 1849826"/>
                <a:gd name="connsiteY3-436" fmla="*/ 1795900 h 1806462"/>
                <a:gd name="connsiteX4-437" fmla="*/ 1848882 w 1849826"/>
                <a:gd name="connsiteY4-438" fmla="*/ 1397235 h 1806462"/>
                <a:gd name="connsiteX5-439" fmla="*/ 1555422 w 1849826"/>
                <a:gd name="connsiteY5-440" fmla="*/ 752352 h 1806462"/>
                <a:gd name="connsiteX6-441" fmla="*/ 1222349 w 1849826"/>
                <a:gd name="connsiteY6-442" fmla="*/ 73259 h 1806462"/>
                <a:gd name="connsiteX7-443" fmla="*/ 643440 w 1849826"/>
                <a:gd name="connsiteY7-444" fmla="*/ 124060 h 1806462"/>
                <a:gd name="connsiteX0-445" fmla="*/ 620855 w 1848782"/>
                <a:gd name="connsiteY0-446" fmla="*/ 126998 h 1803668"/>
                <a:gd name="connsiteX1-447" fmla="*/ 8455 w 1848782"/>
                <a:gd name="connsiteY1-448" fmla="*/ 1006032 h 1803668"/>
                <a:gd name="connsiteX2-449" fmla="*/ 346363 w 1848782"/>
                <a:gd name="connsiteY2-450" fmla="*/ 1573750 h 1803668"/>
                <a:gd name="connsiteX3-451" fmla="*/ 1447789 w 1848782"/>
                <a:gd name="connsiteY3-452" fmla="*/ 1793106 h 1803668"/>
                <a:gd name="connsiteX4-453" fmla="*/ 1847838 w 1848782"/>
                <a:gd name="connsiteY4-454" fmla="*/ 1394441 h 1803668"/>
                <a:gd name="connsiteX5-455" fmla="*/ 1554378 w 1848782"/>
                <a:gd name="connsiteY5-456" fmla="*/ 749558 h 1803668"/>
                <a:gd name="connsiteX6-457" fmla="*/ 1221305 w 1848782"/>
                <a:gd name="connsiteY6-458" fmla="*/ 70465 h 1803668"/>
                <a:gd name="connsiteX7-459" fmla="*/ 620855 w 1848782"/>
                <a:gd name="connsiteY7-460" fmla="*/ 126998 h 1803668"/>
                <a:gd name="connsiteX0-461" fmla="*/ 616110 w 1844037"/>
                <a:gd name="connsiteY0-462" fmla="*/ 126998 h 1803668"/>
                <a:gd name="connsiteX1-463" fmla="*/ 3710 w 1844037"/>
                <a:gd name="connsiteY1-464" fmla="*/ 1006032 h 1803668"/>
                <a:gd name="connsiteX2-465" fmla="*/ 341618 w 1844037"/>
                <a:gd name="connsiteY2-466" fmla="*/ 1573750 h 1803668"/>
                <a:gd name="connsiteX3-467" fmla="*/ 1443044 w 1844037"/>
                <a:gd name="connsiteY3-468" fmla="*/ 1793106 h 1803668"/>
                <a:gd name="connsiteX4-469" fmla="*/ 1843093 w 1844037"/>
                <a:gd name="connsiteY4-470" fmla="*/ 1394441 h 1803668"/>
                <a:gd name="connsiteX5-471" fmla="*/ 1549633 w 1844037"/>
                <a:gd name="connsiteY5-472" fmla="*/ 749558 h 1803668"/>
                <a:gd name="connsiteX6-473" fmla="*/ 1216560 w 1844037"/>
                <a:gd name="connsiteY6-474" fmla="*/ 70465 h 1803668"/>
                <a:gd name="connsiteX7-475" fmla="*/ 616110 w 1844037"/>
                <a:gd name="connsiteY7-476" fmla="*/ 126998 h 1803668"/>
                <a:gd name="connsiteX0-477" fmla="*/ 616098 w 1844082"/>
                <a:gd name="connsiteY0-478" fmla="*/ 126998 h 1791252"/>
                <a:gd name="connsiteX1-479" fmla="*/ 3698 w 1844082"/>
                <a:gd name="connsiteY1-480" fmla="*/ 1006032 h 1791252"/>
                <a:gd name="connsiteX2-481" fmla="*/ 341606 w 1844082"/>
                <a:gd name="connsiteY2-482" fmla="*/ 1573750 h 1791252"/>
                <a:gd name="connsiteX3-483" fmla="*/ 1439632 w 1844082"/>
                <a:gd name="connsiteY3-484" fmla="*/ 1780035 h 1791252"/>
                <a:gd name="connsiteX4-485" fmla="*/ 1843081 w 1844082"/>
                <a:gd name="connsiteY4-486" fmla="*/ 1394441 h 1791252"/>
                <a:gd name="connsiteX5-487" fmla="*/ 1549621 w 1844082"/>
                <a:gd name="connsiteY5-488" fmla="*/ 749558 h 1791252"/>
                <a:gd name="connsiteX6-489" fmla="*/ 1216548 w 1844082"/>
                <a:gd name="connsiteY6-490" fmla="*/ 70465 h 1791252"/>
                <a:gd name="connsiteX7-491" fmla="*/ 616098 w 1844082"/>
                <a:gd name="connsiteY7-492" fmla="*/ 126998 h 1791252"/>
                <a:gd name="connsiteX0-493" fmla="*/ 616098 w 1816766"/>
                <a:gd name="connsiteY0-494" fmla="*/ 126998 h 1791252"/>
                <a:gd name="connsiteX1-495" fmla="*/ 3698 w 1816766"/>
                <a:gd name="connsiteY1-496" fmla="*/ 1006032 h 1791252"/>
                <a:gd name="connsiteX2-497" fmla="*/ 341606 w 1816766"/>
                <a:gd name="connsiteY2-498" fmla="*/ 1573750 h 1791252"/>
                <a:gd name="connsiteX3-499" fmla="*/ 1439632 w 1816766"/>
                <a:gd name="connsiteY3-500" fmla="*/ 1780035 h 1791252"/>
                <a:gd name="connsiteX4-501" fmla="*/ 1815643 w 1816766"/>
                <a:gd name="connsiteY4-502" fmla="*/ 1448330 h 1791252"/>
                <a:gd name="connsiteX5-503" fmla="*/ 1549621 w 1816766"/>
                <a:gd name="connsiteY5-504" fmla="*/ 749558 h 1791252"/>
                <a:gd name="connsiteX6-505" fmla="*/ 1216548 w 1816766"/>
                <a:gd name="connsiteY6-506" fmla="*/ 70465 h 1791252"/>
                <a:gd name="connsiteX7-507" fmla="*/ 616098 w 1816766"/>
                <a:gd name="connsiteY7-508" fmla="*/ 126998 h 1791252"/>
                <a:gd name="connsiteX0-509" fmla="*/ 616098 w 1821043"/>
                <a:gd name="connsiteY0-510" fmla="*/ 126998 h 1791252"/>
                <a:gd name="connsiteX1-511" fmla="*/ 3698 w 1821043"/>
                <a:gd name="connsiteY1-512" fmla="*/ 1006032 h 1791252"/>
                <a:gd name="connsiteX2-513" fmla="*/ 341606 w 1821043"/>
                <a:gd name="connsiteY2-514" fmla="*/ 1573750 h 1791252"/>
                <a:gd name="connsiteX3-515" fmla="*/ 1439632 w 1821043"/>
                <a:gd name="connsiteY3-516" fmla="*/ 1780035 h 1791252"/>
                <a:gd name="connsiteX4-517" fmla="*/ 1815643 w 1821043"/>
                <a:gd name="connsiteY4-518" fmla="*/ 1448330 h 1791252"/>
                <a:gd name="connsiteX5-519" fmla="*/ 1549621 w 1821043"/>
                <a:gd name="connsiteY5-520" fmla="*/ 749558 h 1791252"/>
                <a:gd name="connsiteX6-521" fmla="*/ 1216548 w 1821043"/>
                <a:gd name="connsiteY6-522" fmla="*/ 70465 h 1791252"/>
                <a:gd name="connsiteX7-523" fmla="*/ 616098 w 1821043"/>
                <a:gd name="connsiteY7-524" fmla="*/ 126998 h 1791252"/>
                <a:gd name="connsiteX0-525" fmla="*/ 616098 w 1821043"/>
                <a:gd name="connsiteY0-526" fmla="*/ 128924 h 1793178"/>
                <a:gd name="connsiteX1-527" fmla="*/ 3698 w 1821043"/>
                <a:gd name="connsiteY1-528" fmla="*/ 1007958 h 1793178"/>
                <a:gd name="connsiteX2-529" fmla="*/ 341606 w 1821043"/>
                <a:gd name="connsiteY2-530" fmla="*/ 1575676 h 1793178"/>
                <a:gd name="connsiteX3-531" fmla="*/ 1439632 w 1821043"/>
                <a:gd name="connsiteY3-532" fmla="*/ 1781961 h 1793178"/>
                <a:gd name="connsiteX4-533" fmla="*/ 1815643 w 1821043"/>
                <a:gd name="connsiteY4-534" fmla="*/ 1450256 h 1793178"/>
                <a:gd name="connsiteX5-535" fmla="*/ 1549621 w 1821043"/>
                <a:gd name="connsiteY5-536" fmla="*/ 751484 h 1793178"/>
                <a:gd name="connsiteX6-537" fmla="*/ 1192740 w 1821043"/>
                <a:gd name="connsiteY6-538" fmla="*/ 69409 h 1793178"/>
                <a:gd name="connsiteX7-539" fmla="*/ 616098 w 1821043"/>
                <a:gd name="connsiteY7-540" fmla="*/ 128924 h 1793178"/>
                <a:gd name="connsiteX0-541" fmla="*/ 616098 w 1821043"/>
                <a:gd name="connsiteY0-542" fmla="*/ 134201 h 1798455"/>
                <a:gd name="connsiteX1-543" fmla="*/ 3698 w 1821043"/>
                <a:gd name="connsiteY1-544" fmla="*/ 1013235 h 1798455"/>
                <a:gd name="connsiteX2-545" fmla="*/ 341606 w 1821043"/>
                <a:gd name="connsiteY2-546" fmla="*/ 1580953 h 1798455"/>
                <a:gd name="connsiteX3-547" fmla="*/ 1439632 w 1821043"/>
                <a:gd name="connsiteY3-548" fmla="*/ 1787238 h 1798455"/>
                <a:gd name="connsiteX4-549" fmla="*/ 1815643 w 1821043"/>
                <a:gd name="connsiteY4-550" fmla="*/ 1455533 h 1798455"/>
                <a:gd name="connsiteX5-551" fmla="*/ 1549621 w 1821043"/>
                <a:gd name="connsiteY5-552" fmla="*/ 756761 h 1798455"/>
                <a:gd name="connsiteX6-553" fmla="*/ 1192740 w 1821043"/>
                <a:gd name="connsiteY6-554" fmla="*/ 74686 h 1798455"/>
                <a:gd name="connsiteX7-555" fmla="*/ 616098 w 1821043"/>
                <a:gd name="connsiteY7-556" fmla="*/ 134201 h 179845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21043" h="1798455">
                  <a:moveTo>
                    <a:pt x="616098" y="134201"/>
                  </a:moveTo>
                  <a:cubicBezTo>
                    <a:pt x="417924" y="290626"/>
                    <a:pt x="31085" y="683820"/>
                    <a:pt x="3698" y="1013235"/>
                  </a:cubicBezTo>
                  <a:cubicBezTo>
                    <a:pt x="-23689" y="1342650"/>
                    <a:pt x="102284" y="1451953"/>
                    <a:pt x="341606" y="1580953"/>
                  </a:cubicBezTo>
                  <a:cubicBezTo>
                    <a:pt x="580928" y="1709953"/>
                    <a:pt x="1205741" y="1837509"/>
                    <a:pt x="1439632" y="1787238"/>
                  </a:cubicBezTo>
                  <a:cubicBezTo>
                    <a:pt x="1673524" y="1736967"/>
                    <a:pt x="1771689" y="1652732"/>
                    <a:pt x="1815643" y="1455533"/>
                  </a:cubicBezTo>
                  <a:cubicBezTo>
                    <a:pt x="1859597" y="1258334"/>
                    <a:pt x="1622999" y="905457"/>
                    <a:pt x="1549621" y="756761"/>
                  </a:cubicBezTo>
                  <a:cubicBezTo>
                    <a:pt x="1476243" y="608065"/>
                    <a:pt x="1388459" y="191060"/>
                    <a:pt x="1192740" y="74686"/>
                  </a:cubicBezTo>
                  <a:cubicBezTo>
                    <a:pt x="997021" y="-41688"/>
                    <a:pt x="814272" y="-22224"/>
                    <a:pt x="616098" y="134201"/>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p:cNvSpPr/>
            <p:nvPr userDrawn="1"/>
          </p:nvSpPr>
          <p:spPr>
            <a:xfrm>
              <a:off x="1283753" y="1514915"/>
              <a:ext cx="2755741" cy="267145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solidFill>
              <a:schemeClr val="tx1">
                <a:lumMod val="85000"/>
                <a:lumOff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结束页">
    <p:spTree>
      <p:nvGrpSpPr>
        <p:cNvPr id="1" name=""/>
        <p:cNvGrpSpPr/>
        <p:nvPr/>
      </p:nvGrpSpPr>
      <p:grpSpPr>
        <a:xfrm>
          <a:off x="0" y="0"/>
          <a:ext cx="0" cy="0"/>
          <a:chOff x="0" y="0"/>
          <a:chExt cx="0" cy="0"/>
        </a:xfrm>
      </p:grpSpPr>
      <p:grpSp>
        <p:nvGrpSpPr>
          <p:cNvPr id="2" name="组合 1"/>
          <p:cNvGrpSpPr/>
          <p:nvPr userDrawn="1"/>
        </p:nvGrpSpPr>
        <p:grpSpPr>
          <a:xfrm rot="21365874">
            <a:off x="660398" y="-1343543"/>
            <a:ext cx="6904604" cy="6663375"/>
            <a:chOff x="660400" y="-1343486"/>
            <a:chExt cx="6904604" cy="6663375"/>
          </a:xfrm>
        </p:grpSpPr>
        <p:sp>
          <p:nvSpPr>
            <p:cNvPr id="3" name="任意多边形: 形状 2"/>
            <p:cNvSpPr/>
            <p:nvPr userDrawn="1"/>
          </p:nvSpPr>
          <p:spPr>
            <a:xfrm>
              <a:off x="3892062" y="1532357"/>
              <a:ext cx="3085235" cy="2990876"/>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形状 3"/>
            <p:cNvSpPr/>
            <p:nvPr userDrawn="1"/>
          </p:nvSpPr>
          <p:spPr>
            <a:xfrm>
              <a:off x="3710668" y="1356511"/>
              <a:ext cx="3266629" cy="3166722"/>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形状 4"/>
            <p:cNvSpPr/>
            <p:nvPr userDrawn="1"/>
          </p:nvSpPr>
          <p:spPr>
            <a:xfrm>
              <a:off x="3477801" y="1141924"/>
              <a:ext cx="3616256" cy="3505656"/>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p:cNvSpPr/>
            <p:nvPr userDrawn="1"/>
          </p:nvSpPr>
          <p:spPr>
            <a:xfrm>
              <a:off x="3278978" y="941612"/>
              <a:ext cx="3847017" cy="372935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形状 6"/>
            <p:cNvSpPr/>
            <p:nvPr userDrawn="1"/>
          </p:nvSpPr>
          <p:spPr>
            <a:xfrm>
              <a:off x="3003282" y="621566"/>
              <a:ext cx="4278705" cy="4147844"/>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p:cNvSpPr/>
            <p:nvPr userDrawn="1"/>
          </p:nvSpPr>
          <p:spPr>
            <a:xfrm>
              <a:off x="2594522" y="307201"/>
              <a:ext cx="4755848" cy="4610394"/>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userDrawn="1"/>
          </p:nvSpPr>
          <p:spPr>
            <a:xfrm>
              <a:off x="2215662" y="-33948"/>
              <a:ext cx="5148387" cy="4990927"/>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p:cNvSpPr/>
            <p:nvPr userDrawn="1"/>
          </p:nvSpPr>
          <p:spPr>
            <a:xfrm>
              <a:off x="1774250" y="-457200"/>
              <a:ext cx="5742200" cy="556657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p:cNvSpPr/>
            <p:nvPr userDrawn="1"/>
          </p:nvSpPr>
          <p:spPr>
            <a:xfrm>
              <a:off x="1246781" y="-922814"/>
              <a:ext cx="6316561" cy="6123373"/>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userDrawn="1"/>
          </p:nvSpPr>
          <p:spPr>
            <a:xfrm>
              <a:off x="660400" y="-1343486"/>
              <a:ext cx="6904604" cy="6663375"/>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noFill/>
            <a:ln w="12700">
              <a:gradFill flip="none" rotWithShape="1">
                <a:gsLst>
                  <a:gs pos="0">
                    <a:schemeClr val="bg1">
                      <a:lumMod val="95000"/>
                    </a:schemeClr>
                  </a:gs>
                  <a:gs pos="100000">
                    <a:schemeClr val="bg2"/>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1</a:t>
              </a:r>
              <a:endParaRPr lang="zh-CN" altLang="en-US" dirty="0"/>
            </a:p>
          </p:txBody>
        </p:sp>
      </p:grpSp>
      <p:sp>
        <p:nvSpPr>
          <p:cNvPr id="13" name="任意多边形: 形状 12"/>
          <p:cNvSpPr/>
          <p:nvPr userDrawn="1"/>
        </p:nvSpPr>
        <p:spPr>
          <a:xfrm rot="17084446">
            <a:off x="5634250" y="896046"/>
            <a:ext cx="5532286" cy="5472311"/>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 name="connsiteX0-397" fmla="*/ 679392 w 1885417"/>
              <a:gd name="connsiteY0-398" fmla="*/ 118772 h 1831730"/>
              <a:gd name="connsiteX1-399" fmla="*/ 45451 w 1885417"/>
              <a:gd name="connsiteY1-400" fmla="*/ 1003538 h 1831730"/>
              <a:gd name="connsiteX2-401" fmla="*/ 324852 w 1885417"/>
              <a:gd name="connsiteY2-402" fmla="*/ 1735905 h 1831730"/>
              <a:gd name="connsiteX3-403" fmla="*/ 1484785 w 1885417"/>
              <a:gd name="connsiteY3-404" fmla="*/ 1790612 h 1831730"/>
              <a:gd name="connsiteX4-405" fmla="*/ 1884834 w 1885417"/>
              <a:gd name="connsiteY4-406" fmla="*/ 1391947 h 1831730"/>
              <a:gd name="connsiteX5-407" fmla="*/ 1570971 w 1885417"/>
              <a:gd name="connsiteY5-408" fmla="*/ 668635 h 1831730"/>
              <a:gd name="connsiteX6-409" fmla="*/ 1258301 w 1885417"/>
              <a:gd name="connsiteY6-410" fmla="*/ 67971 h 1831730"/>
              <a:gd name="connsiteX7-411" fmla="*/ 679392 w 1885417"/>
              <a:gd name="connsiteY7-412" fmla="*/ 118772 h 1831730"/>
              <a:gd name="connsiteX0-413" fmla="*/ 679392 w 1885778"/>
              <a:gd name="connsiteY0-414" fmla="*/ 124060 h 1837018"/>
              <a:gd name="connsiteX1-415" fmla="*/ 45451 w 1885778"/>
              <a:gd name="connsiteY1-416" fmla="*/ 1008826 h 1837018"/>
              <a:gd name="connsiteX2-417" fmla="*/ 324852 w 1885778"/>
              <a:gd name="connsiteY2-418" fmla="*/ 1741193 h 1837018"/>
              <a:gd name="connsiteX3-419" fmla="*/ 1484785 w 1885778"/>
              <a:gd name="connsiteY3-420" fmla="*/ 1795900 h 1837018"/>
              <a:gd name="connsiteX4-421" fmla="*/ 1884834 w 1885778"/>
              <a:gd name="connsiteY4-422" fmla="*/ 1397235 h 1837018"/>
              <a:gd name="connsiteX5-423" fmla="*/ 1591374 w 1885778"/>
              <a:gd name="connsiteY5-424" fmla="*/ 752352 h 1837018"/>
              <a:gd name="connsiteX6-425" fmla="*/ 1258301 w 1885778"/>
              <a:gd name="connsiteY6-426" fmla="*/ 73259 h 1837018"/>
              <a:gd name="connsiteX7-427" fmla="*/ 679392 w 1885778"/>
              <a:gd name="connsiteY7-428" fmla="*/ 124060 h 1837018"/>
              <a:gd name="connsiteX0-429" fmla="*/ 643440 w 1849826"/>
              <a:gd name="connsiteY0-430" fmla="*/ 124060 h 1806462"/>
              <a:gd name="connsiteX1-431" fmla="*/ 9499 w 1849826"/>
              <a:gd name="connsiteY1-432" fmla="*/ 1008826 h 1806462"/>
              <a:gd name="connsiteX2-433" fmla="*/ 347407 w 1849826"/>
              <a:gd name="connsiteY2-434" fmla="*/ 1576544 h 1806462"/>
              <a:gd name="connsiteX3-435" fmla="*/ 1448833 w 1849826"/>
              <a:gd name="connsiteY3-436" fmla="*/ 1795900 h 1806462"/>
              <a:gd name="connsiteX4-437" fmla="*/ 1848882 w 1849826"/>
              <a:gd name="connsiteY4-438" fmla="*/ 1397235 h 1806462"/>
              <a:gd name="connsiteX5-439" fmla="*/ 1555422 w 1849826"/>
              <a:gd name="connsiteY5-440" fmla="*/ 752352 h 1806462"/>
              <a:gd name="connsiteX6-441" fmla="*/ 1222349 w 1849826"/>
              <a:gd name="connsiteY6-442" fmla="*/ 73259 h 1806462"/>
              <a:gd name="connsiteX7-443" fmla="*/ 643440 w 1849826"/>
              <a:gd name="connsiteY7-444" fmla="*/ 124060 h 1806462"/>
              <a:gd name="connsiteX0-445" fmla="*/ 620855 w 1848782"/>
              <a:gd name="connsiteY0-446" fmla="*/ 126998 h 1803668"/>
              <a:gd name="connsiteX1-447" fmla="*/ 8455 w 1848782"/>
              <a:gd name="connsiteY1-448" fmla="*/ 1006032 h 1803668"/>
              <a:gd name="connsiteX2-449" fmla="*/ 346363 w 1848782"/>
              <a:gd name="connsiteY2-450" fmla="*/ 1573750 h 1803668"/>
              <a:gd name="connsiteX3-451" fmla="*/ 1447789 w 1848782"/>
              <a:gd name="connsiteY3-452" fmla="*/ 1793106 h 1803668"/>
              <a:gd name="connsiteX4-453" fmla="*/ 1847838 w 1848782"/>
              <a:gd name="connsiteY4-454" fmla="*/ 1394441 h 1803668"/>
              <a:gd name="connsiteX5-455" fmla="*/ 1554378 w 1848782"/>
              <a:gd name="connsiteY5-456" fmla="*/ 749558 h 1803668"/>
              <a:gd name="connsiteX6-457" fmla="*/ 1221305 w 1848782"/>
              <a:gd name="connsiteY6-458" fmla="*/ 70465 h 1803668"/>
              <a:gd name="connsiteX7-459" fmla="*/ 620855 w 1848782"/>
              <a:gd name="connsiteY7-460" fmla="*/ 126998 h 1803668"/>
              <a:gd name="connsiteX0-461" fmla="*/ 616110 w 1844037"/>
              <a:gd name="connsiteY0-462" fmla="*/ 126998 h 1803668"/>
              <a:gd name="connsiteX1-463" fmla="*/ 3710 w 1844037"/>
              <a:gd name="connsiteY1-464" fmla="*/ 1006032 h 1803668"/>
              <a:gd name="connsiteX2-465" fmla="*/ 341618 w 1844037"/>
              <a:gd name="connsiteY2-466" fmla="*/ 1573750 h 1803668"/>
              <a:gd name="connsiteX3-467" fmla="*/ 1443044 w 1844037"/>
              <a:gd name="connsiteY3-468" fmla="*/ 1793106 h 1803668"/>
              <a:gd name="connsiteX4-469" fmla="*/ 1843093 w 1844037"/>
              <a:gd name="connsiteY4-470" fmla="*/ 1394441 h 1803668"/>
              <a:gd name="connsiteX5-471" fmla="*/ 1549633 w 1844037"/>
              <a:gd name="connsiteY5-472" fmla="*/ 749558 h 1803668"/>
              <a:gd name="connsiteX6-473" fmla="*/ 1216560 w 1844037"/>
              <a:gd name="connsiteY6-474" fmla="*/ 70465 h 1803668"/>
              <a:gd name="connsiteX7-475" fmla="*/ 616110 w 1844037"/>
              <a:gd name="connsiteY7-476" fmla="*/ 126998 h 1803668"/>
              <a:gd name="connsiteX0-477" fmla="*/ 616098 w 1844082"/>
              <a:gd name="connsiteY0-478" fmla="*/ 126998 h 1791252"/>
              <a:gd name="connsiteX1-479" fmla="*/ 3698 w 1844082"/>
              <a:gd name="connsiteY1-480" fmla="*/ 1006032 h 1791252"/>
              <a:gd name="connsiteX2-481" fmla="*/ 341606 w 1844082"/>
              <a:gd name="connsiteY2-482" fmla="*/ 1573750 h 1791252"/>
              <a:gd name="connsiteX3-483" fmla="*/ 1439632 w 1844082"/>
              <a:gd name="connsiteY3-484" fmla="*/ 1780035 h 1791252"/>
              <a:gd name="connsiteX4-485" fmla="*/ 1843081 w 1844082"/>
              <a:gd name="connsiteY4-486" fmla="*/ 1394441 h 1791252"/>
              <a:gd name="connsiteX5-487" fmla="*/ 1549621 w 1844082"/>
              <a:gd name="connsiteY5-488" fmla="*/ 749558 h 1791252"/>
              <a:gd name="connsiteX6-489" fmla="*/ 1216548 w 1844082"/>
              <a:gd name="connsiteY6-490" fmla="*/ 70465 h 1791252"/>
              <a:gd name="connsiteX7-491" fmla="*/ 616098 w 1844082"/>
              <a:gd name="connsiteY7-492" fmla="*/ 126998 h 1791252"/>
              <a:gd name="connsiteX0-493" fmla="*/ 616098 w 1816766"/>
              <a:gd name="connsiteY0-494" fmla="*/ 126998 h 1791252"/>
              <a:gd name="connsiteX1-495" fmla="*/ 3698 w 1816766"/>
              <a:gd name="connsiteY1-496" fmla="*/ 1006032 h 1791252"/>
              <a:gd name="connsiteX2-497" fmla="*/ 341606 w 1816766"/>
              <a:gd name="connsiteY2-498" fmla="*/ 1573750 h 1791252"/>
              <a:gd name="connsiteX3-499" fmla="*/ 1439632 w 1816766"/>
              <a:gd name="connsiteY3-500" fmla="*/ 1780035 h 1791252"/>
              <a:gd name="connsiteX4-501" fmla="*/ 1815643 w 1816766"/>
              <a:gd name="connsiteY4-502" fmla="*/ 1448330 h 1791252"/>
              <a:gd name="connsiteX5-503" fmla="*/ 1549621 w 1816766"/>
              <a:gd name="connsiteY5-504" fmla="*/ 749558 h 1791252"/>
              <a:gd name="connsiteX6-505" fmla="*/ 1216548 w 1816766"/>
              <a:gd name="connsiteY6-506" fmla="*/ 70465 h 1791252"/>
              <a:gd name="connsiteX7-507" fmla="*/ 616098 w 1816766"/>
              <a:gd name="connsiteY7-508" fmla="*/ 126998 h 1791252"/>
              <a:gd name="connsiteX0-509" fmla="*/ 616098 w 1821043"/>
              <a:gd name="connsiteY0-510" fmla="*/ 126998 h 1791252"/>
              <a:gd name="connsiteX1-511" fmla="*/ 3698 w 1821043"/>
              <a:gd name="connsiteY1-512" fmla="*/ 1006032 h 1791252"/>
              <a:gd name="connsiteX2-513" fmla="*/ 341606 w 1821043"/>
              <a:gd name="connsiteY2-514" fmla="*/ 1573750 h 1791252"/>
              <a:gd name="connsiteX3-515" fmla="*/ 1439632 w 1821043"/>
              <a:gd name="connsiteY3-516" fmla="*/ 1780035 h 1791252"/>
              <a:gd name="connsiteX4-517" fmla="*/ 1815643 w 1821043"/>
              <a:gd name="connsiteY4-518" fmla="*/ 1448330 h 1791252"/>
              <a:gd name="connsiteX5-519" fmla="*/ 1549621 w 1821043"/>
              <a:gd name="connsiteY5-520" fmla="*/ 749558 h 1791252"/>
              <a:gd name="connsiteX6-521" fmla="*/ 1216548 w 1821043"/>
              <a:gd name="connsiteY6-522" fmla="*/ 70465 h 1791252"/>
              <a:gd name="connsiteX7-523" fmla="*/ 616098 w 1821043"/>
              <a:gd name="connsiteY7-524" fmla="*/ 126998 h 1791252"/>
              <a:gd name="connsiteX0-525" fmla="*/ 616098 w 1821043"/>
              <a:gd name="connsiteY0-526" fmla="*/ 128924 h 1793178"/>
              <a:gd name="connsiteX1-527" fmla="*/ 3698 w 1821043"/>
              <a:gd name="connsiteY1-528" fmla="*/ 1007958 h 1793178"/>
              <a:gd name="connsiteX2-529" fmla="*/ 341606 w 1821043"/>
              <a:gd name="connsiteY2-530" fmla="*/ 1575676 h 1793178"/>
              <a:gd name="connsiteX3-531" fmla="*/ 1439632 w 1821043"/>
              <a:gd name="connsiteY3-532" fmla="*/ 1781961 h 1793178"/>
              <a:gd name="connsiteX4-533" fmla="*/ 1815643 w 1821043"/>
              <a:gd name="connsiteY4-534" fmla="*/ 1450256 h 1793178"/>
              <a:gd name="connsiteX5-535" fmla="*/ 1549621 w 1821043"/>
              <a:gd name="connsiteY5-536" fmla="*/ 751484 h 1793178"/>
              <a:gd name="connsiteX6-537" fmla="*/ 1192740 w 1821043"/>
              <a:gd name="connsiteY6-538" fmla="*/ 69409 h 1793178"/>
              <a:gd name="connsiteX7-539" fmla="*/ 616098 w 1821043"/>
              <a:gd name="connsiteY7-540" fmla="*/ 128924 h 1793178"/>
              <a:gd name="connsiteX0-541" fmla="*/ 616098 w 1821043"/>
              <a:gd name="connsiteY0-542" fmla="*/ 134201 h 1798455"/>
              <a:gd name="connsiteX1-543" fmla="*/ 3698 w 1821043"/>
              <a:gd name="connsiteY1-544" fmla="*/ 1013235 h 1798455"/>
              <a:gd name="connsiteX2-545" fmla="*/ 341606 w 1821043"/>
              <a:gd name="connsiteY2-546" fmla="*/ 1580953 h 1798455"/>
              <a:gd name="connsiteX3-547" fmla="*/ 1439632 w 1821043"/>
              <a:gd name="connsiteY3-548" fmla="*/ 1787238 h 1798455"/>
              <a:gd name="connsiteX4-549" fmla="*/ 1815643 w 1821043"/>
              <a:gd name="connsiteY4-550" fmla="*/ 1455533 h 1798455"/>
              <a:gd name="connsiteX5-551" fmla="*/ 1549621 w 1821043"/>
              <a:gd name="connsiteY5-552" fmla="*/ 756761 h 1798455"/>
              <a:gd name="connsiteX6-553" fmla="*/ 1192740 w 1821043"/>
              <a:gd name="connsiteY6-554" fmla="*/ 74686 h 1798455"/>
              <a:gd name="connsiteX7-555" fmla="*/ 616098 w 1821043"/>
              <a:gd name="connsiteY7-556" fmla="*/ 134201 h 179845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21043" h="1798455">
                <a:moveTo>
                  <a:pt x="616098" y="134201"/>
                </a:moveTo>
                <a:cubicBezTo>
                  <a:pt x="417924" y="290626"/>
                  <a:pt x="31085" y="683820"/>
                  <a:pt x="3698" y="1013235"/>
                </a:cubicBezTo>
                <a:cubicBezTo>
                  <a:pt x="-23689" y="1342650"/>
                  <a:pt x="102284" y="1451953"/>
                  <a:pt x="341606" y="1580953"/>
                </a:cubicBezTo>
                <a:cubicBezTo>
                  <a:pt x="580928" y="1709953"/>
                  <a:pt x="1205741" y="1837509"/>
                  <a:pt x="1439632" y="1787238"/>
                </a:cubicBezTo>
                <a:cubicBezTo>
                  <a:pt x="1673524" y="1736967"/>
                  <a:pt x="1771689" y="1652732"/>
                  <a:pt x="1815643" y="1455533"/>
                </a:cubicBezTo>
                <a:cubicBezTo>
                  <a:pt x="1859597" y="1258334"/>
                  <a:pt x="1622999" y="905457"/>
                  <a:pt x="1549621" y="756761"/>
                </a:cubicBezTo>
                <a:cubicBezTo>
                  <a:pt x="1476243" y="608065"/>
                  <a:pt x="1388459" y="191060"/>
                  <a:pt x="1192740" y="74686"/>
                </a:cubicBezTo>
                <a:cubicBezTo>
                  <a:pt x="997021" y="-41688"/>
                  <a:pt x="814272" y="-22224"/>
                  <a:pt x="616098" y="134201"/>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p:cNvSpPr/>
          <p:nvPr userDrawn="1"/>
        </p:nvSpPr>
        <p:spPr>
          <a:xfrm>
            <a:off x="4139495" y="1775812"/>
            <a:ext cx="2755741" cy="2671459"/>
          </a:xfrm>
          <a:custGeom>
            <a:avLst/>
            <a:gdLst>
              <a:gd name="connsiteX0" fmla="*/ 717529 w 1909004"/>
              <a:gd name="connsiteY0" fmla="*/ 54485 h 1778544"/>
              <a:gd name="connsiteX1" fmla="*/ 3154 w 1909004"/>
              <a:gd name="connsiteY1" fmla="*/ 1006985 h 1778544"/>
              <a:gd name="connsiteX2" fmla="*/ 517504 w 1909004"/>
              <a:gd name="connsiteY2" fmla="*/ 1778510 h 1778544"/>
              <a:gd name="connsiteX3" fmla="*/ 1879579 w 1909004"/>
              <a:gd name="connsiteY3" fmla="*/ 978410 h 1778544"/>
              <a:gd name="connsiteX4" fmla="*/ 1393804 w 1909004"/>
              <a:gd name="connsiteY4" fmla="*/ 206885 h 1778544"/>
              <a:gd name="connsiteX5" fmla="*/ 717529 w 1909004"/>
              <a:gd name="connsiteY5" fmla="*/ 54485 h 1778544"/>
              <a:gd name="connsiteX0-1" fmla="*/ 718348 w 1909823"/>
              <a:gd name="connsiteY0-2" fmla="*/ 54485 h 1769020"/>
              <a:gd name="connsiteX1-3" fmla="*/ 3973 w 1909823"/>
              <a:gd name="connsiteY1-4" fmla="*/ 1006985 h 1769020"/>
              <a:gd name="connsiteX2-5" fmla="*/ 499273 w 1909823"/>
              <a:gd name="connsiteY2-6" fmla="*/ 1768985 h 1769020"/>
              <a:gd name="connsiteX3-7" fmla="*/ 1880398 w 1909823"/>
              <a:gd name="connsiteY3-8" fmla="*/ 978410 h 1769020"/>
              <a:gd name="connsiteX4-9" fmla="*/ 1394623 w 1909823"/>
              <a:gd name="connsiteY4-10" fmla="*/ 206885 h 1769020"/>
              <a:gd name="connsiteX5-11" fmla="*/ 718348 w 1909823"/>
              <a:gd name="connsiteY5-12" fmla="*/ 54485 h 1769020"/>
              <a:gd name="connsiteX0-13" fmla="*/ 718279 w 1882334"/>
              <a:gd name="connsiteY0-14" fmla="*/ 76938 h 1839427"/>
              <a:gd name="connsiteX1-15" fmla="*/ 3904 w 1882334"/>
              <a:gd name="connsiteY1-16" fmla="*/ 1029438 h 1839427"/>
              <a:gd name="connsiteX2-17" fmla="*/ 499204 w 1882334"/>
              <a:gd name="connsiteY2-18" fmla="*/ 1791438 h 1839427"/>
              <a:gd name="connsiteX3-19" fmla="*/ 1851754 w 1882334"/>
              <a:gd name="connsiteY3-20" fmla="*/ 1591413 h 1839427"/>
              <a:gd name="connsiteX4-21" fmla="*/ 1394554 w 1882334"/>
              <a:gd name="connsiteY4-22" fmla="*/ 229338 h 1839427"/>
              <a:gd name="connsiteX5-23" fmla="*/ 718279 w 1882334"/>
              <a:gd name="connsiteY5-24" fmla="*/ 76938 h 1839427"/>
              <a:gd name="connsiteX0-25" fmla="*/ 732682 w 1896737"/>
              <a:gd name="connsiteY0-26" fmla="*/ 76938 h 1839427"/>
              <a:gd name="connsiteX1-27" fmla="*/ 18307 w 1896737"/>
              <a:gd name="connsiteY1-28" fmla="*/ 1029438 h 1839427"/>
              <a:gd name="connsiteX2-29" fmla="*/ 513607 w 1896737"/>
              <a:gd name="connsiteY2-30" fmla="*/ 1791438 h 1839427"/>
              <a:gd name="connsiteX3-31" fmla="*/ 1866157 w 1896737"/>
              <a:gd name="connsiteY3-32" fmla="*/ 1591413 h 1839427"/>
              <a:gd name="connsiteX4-33" fmla="*/ 1408957 w 1896737"/>
              <a:gd name="connsiteY4-34" fmla="*/ 229338 h 1839427"/>
              <a:gd name="connsiteX5-35" fmla="*/ 732682 w 1896737"/>
              <a:gd name="connsiteY5-36" fmla="*/ 76938 h 1839427"/>
              <a:gd name="connsiteX0-37" fmla="*/ 744958 w 1909013"/>
              <a:gd name="connsiteY0-38" fmla="*/ 76938 h 1847892"/>
              <a:gd name="connsiteX1-39" fmla="*/ 30583 w 1909013"/>
              <a:gd name="connsiteY1-40" fmla="*/ 1029438 h 1847892"/>
              <a:gd name="connsiteX2-41" fmla="*/ 525883 w 1909013"/>
              <a:gd name="connsiteY2-42" fmla="*/ 1791438 h 1847892"/>
              <a:gd name="connsiteX3-43" fmla="*/ 1878433 w 1909013"/>
              <a:gd name="connsiteY3-44" fmla="*/ 1591413 h 1847892"/>
              <a:gd name="connsiteX4-45" fmla="*/ 1421233 w 1909013"/>
              <a:gd name="connsiteY4-46" fmla="*/ 229338 h 1847892"/>
              <a:gd name="connsiteX5-47" fmla="*/ 744958 w 1909013"/>
              <a:gd name="connsiteY5-48" fmla="*/ 76938 h 1847892"/>
              <a:gd name="connsiteX0-49" fmla="*/ 732586 w 1884564"/>
              <a:gd name="connsiteY0-50" fmla="*/ 75450 h 1827896"/>
              <a:gd name="connsiteX1-51" fmla="*/ 18211 w 1884564"/>
              <a:gd name="connsiteY1-52" fmla="*/ 1027950 h 1827896"/>
              <a:gd name="connsiteX2-53" fmla="*/ 513511 w 1884564"/>
              <a:gd name="connsiteY2-54" fmla="*/ 1789950 h 1827896"/>
              <a:gd name="connsiteX3-55" fmla="*/ 1853361 w 1884564"/>
              <a:gd name="connsiteY3-56" fmla="*/ 1556058 h 1827896"/>
              <a:gd name="connsiteX4-57" fmla="*/ 1408861 w 1884564"/>
              <a:gd name="connsiteY4-58" fmla="*/ 227850 h 1827896"/>
              <a:gd name="connsiteX5-59" fmla="*/ 732586 w 1884564"/>
              <a:gd name="connsiteY5-60" fmla="*/ 75450 h 1827896"/>
              <a:gd name="connsiteX0-61" fmla="*/ 732586 w 1884564"/>
              <a:gd name="connsiteY0-62" fmla="*/ 75450 h 1843913"/>
              <a:gd name="connsiteX1-63" fmla="*/ 18211 w 1884564"/>
              <a:gd name="connsiteY1-64" fmla="*/ 1027950 h 1843913"/>
              <a:gd name="connsiteX2-65" fmla="*/ 513511 w 1884564"/>
              <a:gd name="connsiteY2-66" fmla="*/ 1789950 h 1843913"/>
              <a:gd name="connsiteX3-67" fmla="*/ 1853361 w 1884564"/>
              <a:gd name="connsiteY3-68" fmla="*/ 1556058 h 1843913"/>
              <a:gd name="connsiteX4-69" fmla="*/ 1408861 w 1884564"/>
              <a:gd name="connsiteY4-70" fmla="*/ 227850 h 1843913"/>
              <a:gd name="connsiteX5-71" fmla="*/ 732586 w 1884564"/>
              <a:gd name="connsiteY5-72" fmla="*/ 75450 h 1843913"/>
              <a:gd name="connsiteX0-73" fmla="*/ 732522 w 1876462"/>
              <a:gd name="connsiteY0-74" fmla="*/ 74899 h 1838830"/>
              <a:gd name="connsiteX1-75" fmla="*/ 18147 w 1876462"/>
              <a:gd name="connsiteY1-76" fmla="*/ 1027399 h 1838830"/>
              <a:gd name="connsiteX2-77" fmla="*/ 513447 w 1876462"/>
              <a:gd name="connsiteY2-78" fmla="*/ 1789399 h 1838830"/>
              <a:gd name="connsiteX3-79" fmla="*/ 1844830 w 1876462"/>
              <a:gd name="connsiteY3-80" fmla="*/ 1542807 h 1838830"/>
              <a:gd name="connsiteX4-81" fmla="*/ 1408797 w 1876462"/>
              <a:gd name="connsiteY4-82" fmla="*/ 227299 h 1838830"/>
              <a:gd name="connsiteX5-83" fmla="*/ 732522 w 1876462"/>
              <a:gd name="connsiteY5-84" fmla="*/ 74899 h 1838830"/>
              <a:gd name="connsiteX0-85" fmla="*/ 732522 w 1882076"/>
              <a:gd name="connsiteY0-86" fmla="*/ 74899 h 1847212"/>
              <a:gd name="connsiteX1-87" fmla="*/ 18147 w 1882076"/>
              <a:gd name="connsiteY1-88" fmla="*/ 1027399 h 1847212"/>
              <a:gd name="connsiteX2-89" fmla="*/ 513447 w 1882076"/>
              <a:gd name="connsiteY2-90" fmla="*/ 1789399 h 1847212"/>
              <a:gd name="connsiteX3-91" fmla="*/ 1844830 w 1882076"/>
              <a:gd name="connsiteY3-92" fmla="*/ 1542807 h 1847212"/>
              <a:gd name="connsiteX4-93" fmla="*/ 1408797 w 1882076"/>
              <a:gd name="connsiteY4-94" fmla="*/ 227299 h 1847212"/>
              <a:gd name="connsiteX5-95" fmla="*/ 732522 w 1882076"/>
              <a:gd name="connsiteY5-96" fmla="*/ 74899 h 1847212"/>
              <a:gd name="connsiteX0-97" fmla="*/ 732522 w 1864694"/>
              <a:gd name="connsiteY0-98" fmla="*/ 74899 h 1840824"/>
              <a:gd name="connsiteX1-99" fmla="*/ 18147 w 1864694"/>
              <a:gd name="connsiteY1-100" fmla="*/ 1027399 h 1840824"/>
              <a:gd name="connsiteX2-101" fmla="*/ 513447 w 1864694"/>
              <a:gd name="connsiteY2-102" fmla="*/ 1789399 h 1840824"/>
              <a:gd name="connsiteX3-103" fmla="*/ 1844830 w 1864694"/>
              <a:gd name="connsiteY3-104" fmla="*/ 1542807 h 1840824"/>
              <a:gd name="connsiteX4-105" fmla="*/ 1408797 w 1864694"/>
              <a:gd name="connsiteY4-106" fmla="*/ 227299 h 1840824"/>
              <a:gd name="connsiteX5-107" fmla="*/ 732522 w 1864694"/>
              <a:gd name="connsiteY5-108" fmla="*/ 74899 h 1840824"/>
              <a:gd name="connsiteX0-109" fmla="*/ 732522 w 1870543"/>
              <a:gd name="connsiteY0-110" fmla="*/ 95694 h 1861619"/>
              <a:gd name="connsiteX1-111" fmla="*/ 18147 w 1870543"/>
              <a:gd name="connsiteY1-112" fmla="*/ 1048194 h 1861619"/>
              <a:gd name="connsiteX2-113" fmla="*/ 513447 w 1870543"/>
              <a:gd name="connsiteY2-114" fmla="*/ 1810194 h 1861619"/>
              <a:gd name="connsiteX3-115" fmla="*/ 1844830 w 1870543"/>
              <a:gd name="connsiteY3-116" fmla="*/ 1563602 h 1861619"/>
              <a:gd name="connsiteX4-117" fmla="*/ 1408797 w 1870543"/>
              <a:gd name="connsiteY4-118" fmla="*/ 248094 h 1861619"/>
              <a:gd name="connsiteX5-119" fmla="*/ 732522 w 1870543"/>
              <a:gd name="connsiteY5-120" fmla="*/ 95694 h 1861619"/>
              <a:gd name="connsiteX0-121" fmla="*/ 696434 w 1849922"/>
              <a:gd name="connsiteY0-122" fmla="*/ 83444 h 1819735"/>
              <a:gd name="connsiteX1-123" fmla="*/ 3226 w 1849922"/>
              <a:gd name="connsiteY1-124" fmla="*/ 1006310 h 1819735"/>
              <a:gd name="connsiteX2-125" fmla="*/ 498526 w 1849922"/>
              <a:gd name="connsiteY2-126" fmla="*/ 1768310 h 1819735"/>
              <a:gd name="connsiteX3-127" fmla="*/ 1829909 w 1849922"/>
              <a:gd name="connsiteY3-128" fmla="*/ 1521718 h 1819735"/>
              <a:gd name="connsiteX4-129" fmla="*/ 1393876 w 1849922"/>
              <a:gd name="connsiteY4-130" fmla="*/ 206210 h 1819735"/>
              <a:gd name="connsiteX5-131" fmla="*/ 696434 w 1849922"/>
              <a:gd name="connsiteY5-132" fmla="*/ 83444 h 1819735"/>
              <a:gd name="connsiteX0-133" fmla="*/ 696434 w 1849922"/>
              <a:gd name="connsiteY0-134" fmla="*/ 105439 h 1841730"/>
              <a:gd name="connsiteX1-135" fmla="*/ 3226 w 1849922"/>
              <a:gd name="connsiteY1-136" fmla="*/ 1028305 h 1841730"/>
              <a:gd name="connsiteX2-137" fmla="*/ 498526 w 1849922"/>
              <a:gd name="connsiteY2-138" fmla="*/ 1790305 h 1841730"/>
              <a:gd name="connsiteX3-139" fmla="*/ 1829909 w 1849922"/>
              <a:gd name="connsiteY3-140" fmla="*/ 1543713 h 1841730"/>
              <a:gd name="connsiteX4-141" fmla="*/ 1393876 w 1849922"/>
              <a:gd name="connsiteY4-142" fmla="*/ 228205 h 1841730"/>
              <a:gd name="connsiteX5-143" fmla="*/ 696434 w 1849922"/>
              <a:gd name="connsiteY5-144" fmla="*/ 105439 h 1841730"/>
              <a:gd name="connsiteX0-145" fmla="*/ 709006 w 1862494"/>
              <a:gd name="connsiteY0-146" fmla="*/ 89832 h 1819553"/>
              <a:gd name="connsiteX1-147" fmla="*/ 3098 w 1862494"/>
              <a:gd name="connsiteY1-148" fmla="*/ 1101598 h 1819553"/>
              <a:gd name="connsiteX2-149" fmla="*/ 511098 w 1862494"/>
              <a:gd name="connsiteY2-150" fmla="*/ 1774698 h 1819553"/>
              <a:gd name="connsiteX3-151" fmla="*/ 1842481 w 1862494"/>
              <a:gd name="connsiteY3-152" fmla="*/ 1528106 h 1819553"/>
              <a:gd name="connsiteX4-153" fmla="*/ 1406448 w 1862494"/>
              <a:gd name="connsiteY4-154" fmla="*/ 212598 h 1819553"/>
              <a:gd name="connsiteX5-155" fmla="*/ 709006 w 1862494"/>
              <a:gd name="connsiteY5-156" fmla="*/ 89832 h 1819553"/>
              <a:gd name="connsiteX0-157" fmla="*/ 713232 w 1883821"/>
              <a:gd name="connsiteY0-158" fmla="*/ 89832 h 1791966"/>
              <a:gd name="connsiteX1-159" fmla="*/ 7324 w 1883821"/>
              <a:gd name="connsiteY1-160" fmla="*/ 1101598 h 1791966"/>
              <a:gd name="connsiteX2-161" fmla="*/ 439124 w 1883821"/>
              <a:gd name="connsiteY2-162" fmla="*/ 1761998 h 1791966"/>
              <a:gd name="connsiteX3-163" fmla="*/ 1846707 w 1883821"/>
              <a:gd name="connsiteY3-164" fmla="*/ 1528106 h 1791966"/>
              <a:gd name="connsiteX4-165" fmla="*/ 1410674 w 1883821"/>
              <a:gd name="connsiteY4-166" fmla="*/ 212598 h 1791966"/>
              <a:gd name="connsiteX5-167" fmla="*/ 713232 w 1883821"/>
              <a:gd name="connsiteY5-168" fmla="*/ 89832 h 1791966"/>
              <a:gd name="connsiteX0-169" fmla="*/ 713211 w 1879811"/>
              <a:gd name="connsiteY0-170" fmla="*/ 86633 h 1775301"/>
              <a:gd name="connsiteX1-171" fmla="*/ 7303 w 1879811"/>
              <a:gd name="connsiteY1-172" fmla="*/ 1098399 h 1775301"/>
              <a:gd name="connsiteX2-173" fmla="*/ 439103 w 1879811"/>
              <a:gd name="connsiteY2-174" fmla="*/ 1758799 h 1775301"/>
              <a:gd name="connsiteX3-175" fmla="*/ 1842452 w 1879811"/>
              <a:gd name="connsiteY3-176" fmla="*/ 1457174 h 1775301"/>
              <a:gd name="connsiteX4-177" fmla="*/ 1410653 w 1879811"/>
              <a:gd name="connsiteY4-178" fmla="*/ 209399 h 1775301"/>
              <a:gd name="connsiteX5-179" fmla="*/ 713211 w 1879811"/>
              <a:gd name="connsiteY5-180" fmla="*/ 86633 h 1775301"/>
              <a:gd name="connsiteX0-181" fmla="*/ 711732 w 1841854"/>
              <a:gd name="connsiteY0-182" fmla="*/ 86633 h 1826653"/>
              <a:gd name="connsiteX1-183" fmla="*/ 5824 w 1841854"/>
              <a:gd name="connsiteY1-184" fmla="*/ 1098399 h 1826653"/>
              <a:gd name="connsiteX2-185" fmla="*/ 437624 w 1841854"/>
              <a:gd name="connsiteY2-186" fmla="*/ 1758799 h 1826653"/>
              <a:gd name="connsiteX3-187" fmla="*/ 1487491 w 1841854"/>
              <a:gd name="connsiteY3-188" fmla="*/ 1771173 h 1826653"/>
              <a:gd name="connsiteX4-189" fmla="*/ 1840973 w 1841854"/>
              <a:gd name="connsiteY4-190" fmla="*/ 1457174 h 1826653"/>
              <a:gd name="connsiteX5-191" fmla="*/ 1409174 w 1841854"/>
              <a:gd name="connsiteY5-192" fmla="*/ 209399 h 1826653"/>
              <a:gd name="connsiteX6" fmla="*/ 711732 w 1841854"/>
              <a:gd name="connsiteY6" fmla="*/ 86633 h 1826653"/>
              <a:gd name="connsiteX0-193" fmla="*/ 711732 w 1850273"/>
              <a:gd name="connsiteY0-194" fmla="*/ 71628 h 1811648"/>
              <a:gd name="connsiteX1-195" fmla="*/ 5824 w 1850273"/>
              <a:gd name="connsiteY1-196" fmla="*/ 1083394 h 1811648"/>
              <a:gd name="connsiteX2-197" fmla="*/ 437624 w 1850273"/>
              <a:gd name="connsiteY2-198" fmla="*/ 1743794 h 1811648"/>
              <a:gd name="connsiteX3-199" fmla="*/ 1487491 w 1850273"/>
              <a:gd name="connsiteY3-200" fmla="*/ 1756168 h 1811648"/>
              <a:gd name="connsiteX4-201" fmla="*/ 1849440 w 1850273"/>
              <a:gd name="connsiteY4-202" fmla="*/ 1086569 h 1811648"/>
              <a:gd name="connsiteX5-203" fmla="*/ 1409174 w 1850273"/>
              <a:gd name="connsiteY5-204" fmla="*/ 194394 h 1811648"/>
              <a:gd name="connsiteX6-205" fmla="*/ 711732 w 1850273"/>
              <a:gd name="connsiteY6-206" fmla="*/ 71628 h 1811648"/>
              <a:gd name="connsiteX0-207" fmla="*/ 711732 w 1874272"/>
              <a:gd name="connsiteY0-208" fmla="*/ 71628 h 1811648"/>
              <a:gd name="connsiteX1-209" fmla="*/ 5824 w 1874272"/>
              <a:gd name="connsiteY1-210" fmla="*/ 1083394 h 1811648"/>
              <a:gd name="connsiteX2-211" fmla="*/ 437624 w 1874272"/>
              <a:gd name="connsiteY2-212" fmla="*/ 1743794 h 1811648"/>
              <a:gd name="connsiteX3-213" fmla="*/ 1487491 w 1874272"/>
              <a:gd name="connsiteY3-214" fmla="*/ 1756168 h 1811648"/>
              <a:gd name="connsiteX4-215" fmla="*/ 1849440 w 1874272"/>
              <a:gd name="connsiteY4-216" fmla="*/ 1086569 h 1811648"/>
              <a:gd name="connsiteX5-217" fmla="*/ 1409174 w 1874272"/>
              <a:gd name="connsiteY5-218" fmla="*/ 194394 h 1811648"/>
              <a:gd name="connsiteX6-219" fmla="*/ 711732 w 1874272"/>
              <a:gd name="connsiteY6-220" fmla="*/ 71628 h 1811648"/>
              <a:gd name="connsiteX0-221" fmla="*/ 711732 w 1886518"/>
              <a:gd name="connsiteY0-222" fmla="*/ 71628 h 1811648"/>
              <a:gd name="connsiteX1-223" fmla="*/ 5824 w 1886518"/>
              <a:gd name="connsiteY1-224" fmla="*/ 1083394 h 1811648"/>
              <a:gd name="connsiteX2-225" fmla="*/ 437624 w 1886518"/>
              <a:gd name="connsiteY2-226" fmla="*/ 1743794 h 1811648"/>
              <a:gd name="connsiteX3-227" fmla="*/ 1487491 w 1886518"/>
              <a:gd name="connsiteY3-228" fmla="*/ 1756168 h 1811648"/>
              <a:gd name="connsiteX4-229" fmla="*/ 1849440 w 1886518"/>
              <a:gd name="connsiteY4-230" fmla="*/ 1086569 h 1811648"/>
              <a:gd name="connsiteX5-231" fmla="*/ 1409174 w 1886518"/>
              <a:gd name="connsiteY5-232" fmla="*/ 194394 h 1811648"/>
              <a:gd name="connsiteX6-233" fmla="*/ 711732 w 1886518"/>
              <a:gd name="connsiteY6-234" fmla="*/ 71628 h 1811648"/>
              <a:gd name="connsiteX0-235" fmla="*/ 721460 w 1896246"/>
              <a:gd name="connsiteY0-236" fmla="*/ 71628 h 1791051"/>
              <a:gd name="connsiteX1-237" fmla="*/ 15552 w 1896246"/>
              <a:gd name="connsiteY1-238" fmla="*/ 1083394 h 1791051"/>
              <a:gd name="connsiteX2-239" fmla="*/ 337286 w 1896246"/>
              <a:gd name="connsiteY2-240" fmla="*/ 1701461 h 1791051"/>
              <a:gd name="connsiteX3-241" fmla="*/ 1497219 w 1896246"/>
              <a:gd name="connsiteY3-242" fmla="*/ 1756168 h 1791051"/>
              <a:gd name="connsiteX4-243" fmla="*/ 1859168 w 1896246"/>
              <a:gd name="connsiteY4-244" fmla="*/ 1086569 h 1791051"/>
              <a:gd name="connsiteX5-245" fmla="*/ 1418902 w 1896246"/>
              <a:gd name="connsiteY5-246" fmla="*/ 194394 h 1791051"/>
              <a:gd name="connsiteX6-247" fmla="*/ 721460 w 1896246"/>
              <a:gd name="connsiteY6-248" fmla="*/ 71628 h 1791051"/>
              <a:gd name="connsiteX0-249" fmla="*/ 690146 w 1894566"/>
              <a:gd name="connsiteY0-250" fmla="*/ 74623 h 1781346"/>
              <a:gd name="connsiteX1-251" fmla="*/ 13872 w 1894566"/>
              <a:gd name="connsiteY1-252" fmla="*/ 1073689 h 1781346"/>
              <a:gd name="connsiteX2-253" fmla="*/ 335606 w 1894566"/>
              <a:gd name="connsiteY2-254" fmla="*/ 1691756 h 1781346"/>
              <a:gd name="connsiteX3-255" fmla="*/ 1495539 w 1894566"/>
              <a:gd name="connsiteY3-256" fmla="*/ 1746463 h 1781346"/>
              <a:gd name="connsiteX4-257" fmla="*/ 1857488 w 1894566"/>
              <a:gd name="connsiteY4-258" fmla="*/ 1076864 h 1781346"/>
              <a:gd name="connsiteX5-259" fmla="*/ 1417222 w 1894566"/>
              <a:gd name="connsiteY5-260" fmla="*/ 184689 h 1781346"/>
              <a:gd name="connsiteX6-261" fmla="*/ 690146 w 1894566"/>
              <a:gd name="connsiteY6-262" fmla="*/ 74623 h 1781346"/>
              <a:gd name="connsiteX0-263" fmla="*/ 650658 w 1855078"/>
              <a:gd name="connsiteY0-264" fmla="*/ 66178 h 1779136"/>
              <a:gd name="connsiteX1-265" fmla="*/ 16717 w 1855078"/>
              <a:gd name="connsiteY1-266" fmla="*/ 950944 h 1779136"/>
              <a:gd name="connsiteX2-267" fmla="*/ 296118 w 1855078"/>
              <a:gd name="connsiteY2-268" fmla="*/ 1683311 h 1779136"/>
              <a:gd name="connsiteX3-269" fmla="*/ 1456051 w 1855078"/>
              <a:gd name="connsiteY3-270" fmla="*/ 1738018 h 1779136"/>
              <a:gd name="connsiteX4-271" fmla="*/ 1818000 w 1855078"/>
              <a:gd name="connsiteY4-272" fmla="*/ 1068419 h 1779136"/>
              <a:gd name="connsiteX5-273" fmla="*/ 1377734 w 1855078"/>
              <a:gd name="connsiteY5-274" fmla="*/ 176244 h 1779136"/>
              <a:gd name="connsiteX6-275" fmla="*/ 650658 w 1855078"/>
              <a:gd name="connsiteY6-276" fmla="*/ 66178 h 1779136"/>
              <a:gd name="connsiteX0-277" fmla="*/ 679392 w 1883812"/>
              <a:gd name="connsiteY0-278" fmla="*/ 66178 h 1779136"/>
              <a:gd name="connsiteX1-279" fmla="*/ 45451 w 1883812"/>
              <a:gd name="connsiteY1-280" fmla="*/ 950944 h 1779136"/>
              <a:gd name="connsiteX2-281" fmla="*/ 324852 w 1883812"/>
              <a:gd name="connsiteY2-282" fmla="*/ 1683311 h 1779136"/>
              <a:gd name="connsiteX3-283" fmla="*/ 1484785 w 1883812"/>
              <a:gd name="connsiteY3-284" fmla="*/ 1738018 h 1779136"/>
              <a:gd name="connsiteX4-285" fmla="*/ 1846734 w 1883812"/>
              <a:gd name="connsiteY4-286" fmla="*/ 1068419 h 1779136"/>
              <a:gd name="connsiteX5-287" fmla="*/ 1406468 w 1883812"/>
              <a:gd name="connsiteY5-288" fmla="*/ 176244 h 1779136"/>
              <a:gd name="connsiteX6-289" fmla="*/ 679392 w 1883812"/>
              <a:gd name="connsiteY6-290" fmla="*/ 66178 h 1779136"/>
              <a:gd name="connsiteX0-291" fmla="*/ 679392 w 1883812"/>
              <a:gd name="connsiteY0-292" fmla="*/ 122704 h 1835662"/>
              <a:gd name="connsiteX1-293" fmla="*/ 45451 w 1883812"/>
              <a:gd name="connsiteY1-294" fmla="*/ 1007470 h 1835662"/>
              <a:gd name="connsiteX2-295" fmla="*/ 324852 w 1883812"/>
              <a:gd name="connsiteY2-296" fmla="*/ 1739837 h 1835662"/>
              <a:gd name="connsiteX3-297" fmla="*/ 1484785 w 1883812"/>
              <a:gd name="connsiteY3-298" fmla="*/ 1794544 h 1835662"/>
              <a:gd name="connsiteX4-299" fmla="*/ 1846734 w 1883812"/>
              <a:gd name="connsiteY4-300" fmla="*/ 1124945 h 1835662"/>
              <a:gd name="connsiteX5-301" fmla="*/ 1406468 w 1883812"/>
              <a:gd name="connsiteY5-302" fmla="*/ 232770 h 1835662"/>
              <a:gd name="connsiteX6-303" fmla="*/ 679392 w 1883812"/>
              <a:gd name="connsiteY6-304" fmla="*/ 122704 h 1835662"/>
              <a:gd name="connsiteX0-305" fmla="*/ 679392 w 1891827"/>
              <a:gd name="connsiteY0-306" fmla="*/ 122704 h 1835662"/>
              <a:gd name="connsiteX1-307" fmla="*/ 45451 w 1891827"/>
              <a:gd name="connsiteY1-308" fmla="*/ 1007470 h 1835662"/>
              <a:gd name="connsiteX2-309" fmla="*/ 324852 w 1891827"/>
              <a:gd name="connsiteY2-310" fmla="*/ 1739837 h 1835662"/>
              <a:gd name="connsiteX3-311" fmla="*/ 1484785 w 1891827"/>
              <a:gd name="connsiteY3-312" fmla="*/ 1794544 h 1835662"/>
              <a:gd name="connsiteX4-313" fmla="*/ 1846734 w 1891827"/>
              <a:gd name="connsiteY4-314" fmla="*/ 1124945 h 1835662"/>
              <a:gd name="connsiteX5-315" fmla="*/ 1406468 w 1891827"/>
              <a:gd name="connsiteY5-316" fmla="*/ 232770 h 1835662"/>
              <a:gd name="connsiteX6-317" fmla="*/ 679392 w 1891827"/>
              <a:gd name="connsiteY6-318" fmla="*/ 122704 h 1835662"/>
              <a:gd name="connsiteX0-319" fmla="*/ 679392 w 1849227"/>
              <a:gd name="connsiteY0-320" fmla="*/ 49631 h 1762589"/>
              <a:gd name="connsiteX1-321" fmla="*/ 45451 w 1849227"/>
              <a:gd name="connsiteY1-322" fmla="*/ 934397 h 1762589"/>
              <a:gd name="connsiteX2-323" fmla="*/ 324852 w 1849227"/>
              <a:gd name="connsiteY2-324" fmla="*/ 1666764 h 1762589"/>
              <a:gd name="connsiteX3-325" fmla="*/ 1484785 w 1849227"/>
              <a:gd name="connsiteY3-326" fmla="*/ 1721471 h 1762589"/>
              <a:gd name="connsiteX4-327" fmla="*/ 1846734 w 1849227"/>
              <a:gd name="connsiteY4-328" fmla="*/ 1051872 h 1762589"/>
              <a:gd name="connsiteX5-329" fmla="*/ 1632949 w 1849227"/>
              <a:gd name="connsiteY5-330" fmla="*/ 561536 h 1762589"/>
              <a:gd name="connsiteX6-331" fmla="*/ 1406468 w 1849227"/>
              <a:gd name="connsiteY6-332" fmla="*/ 159697 h 1762589"/>
              <a:gd name="connsiteX7" fmla="*/ 679392 w 1849227"/>
              <a:gd name="connsiteY7" fmla="*/ 49631 h 1762589"/>
              <a:gd name="connsiteX0-333" fmla="*/ 679392 w 1849227"/>
              <a:gd name="connsiteY0-334" fmla="*/ 116244 h 1829202"/>
              <a:gd name="connsiteX1-335" fmla="*/ 45451 w 1849227"/>
              <a:gd name="connsiteY1-336" fmla="*/ 1001010 h 1829202"/>
              <a:gd name="connsiteX2-337" fmla="*/ 324852 w 1849227"/>
              <a:gd name="connsiteY2-338" fmla="*/ 1733377 h 1829202"/>
              <a:gd name="connsiteX3-339" fmla="*/ 1484785 w 1849227"/>
              <a:gd name="connsiteY3-340" fmla="*/ 1788084 h 1829202"/>
              <a:gd name="connsiteX4-341" fmla="*/ 1846734 w 1849227"/>
              <a:gd name="connsiteY4-342" fmla="*/ 1118485 h 1829202"/>
              <a:gd name="connsiteX5-343" fmla="*/ 1632949 w 1849227"/>
              <a:gd name="connsiteY5-344" fmla="*/ 628149 h 1829202"/>
              <a:gd name="connsiteX6-345" fmla="*/ 1258301 w 1849227"/>
              <a:gd name="connsiteY6-346" fmla="*/ 65443 h 1829202"/>
              <a:gd name="connsiteX7-347" fmla="*/ 679392 w 1849227"/>
              <a:gd name="connsiteY7-348" fmla="*/ 116244 h 1829202"/>
              <a:gd name="connsiteX0-349" fmla="*/ 679392 w 1886901"/>
              <a:gd name="connsiteY0-350" fmla="*/ 116244 h 1829202"/>
              <a:gd name="connsiteX1-351" fmla="*/ 45451 w 1886901"/>
              <a:gd name="connsiteY1-352" fmla="*/ 1001010 h 1829202"/>
              <a:gd name="connsiteX2-353" fmla="*/ 324852 w 1886901"/>
              <a:gd name="connsiteY2-354" fmla="*/ 1733377 h 1829202"/>
              <a:gd name="connsiteX3-355" fmla="*/ 1484785 w 1886901"/>
              <a:gd name="connsiteY3-356" fmla="*/ 1788084 h 1829202"/>
              <a:gd name="connsiteX4-357" fmla="*/ 1884834 w 1886901"/>
              <a:gd name="connsiteY4-358" fmla="*/ 1389419 h 1829202"/>
              <a:gd name="connsiteX5-359" fmla="*/ 1632949 w 1886901"/>
              <a:gd name="connsiteY5-360" fmla="*/ 628149 h 1829202"/>
              <a:gd name="connsiteX6-361" fmla="*/ 1258301 w 1886901"/>
              <a:gd name="connsiteY6-362" fmla="*/ 65443 h 1829202"/>
              <a:gd name="connsiteX7-363" fmla="*/ 679392 w 1886901"/>
              <a:gd name="connsiteY7-364" fmla="*/ 116244 h 1829202"/>
              <a:gd name="connsiteX0-365" fmla="*/ 679392 w 1885944"/>
              <a:gd name="connsiteY0-366" fmla="*/ 114010 h 1826968"/>
              <a:gd name="connsiteX1-367" fmla="*/ 45451 w 1885944"/>
              <a:gd name="connsiteY1-368" fmla="*/ 998776 h 1826968"/>
              <a:gd name="connsiteX2-369" fmla="*/ 324852 w 1885944"/>
              <a:gd name="connsiteY2-370" fmla="*/ 1731143 h 1826968"/>
              <a:gd name="connsiteX3-371" fmla="*/ 1484785 w 1885944"/>
              <a:gd name="connsiteY3-372" fmla="*/ 1785850 h 1826968"/>
              <a:gd name="connsiteX4-373" fmla="*/ 1884834 w 1885944"/>
              <a:gd name="connsiteY4-374" fmla="*/ 1387185 h 1826968"/>
              <a:gd name="connsiteX5-375" fmla="*/ 1599083 w 1885944"/>
              <a:gd name="connsiteY5-376" fmla="*/ 592048 h 1826968"/>
              <a:gd name="connsiteX6-377" fmla="*/ 1258301 w 1885944"/>
              <a:gd name="connsiteY6-378" fmla="*/ 63209 h 1826968"/>
              <a:gd name="connsiteX7-379" fmla="*/ 679392 w 1885944"/>
              <a:gd name="connsiteY7-380" fmla="*/ 114010 h 1826968"/>
              <a:gd name="connsiteX0-381" fmla="*/ 679392 w 1886623"/>
              <a:gd name="connsiteY0-382" fmla="*/ 115964 h 1828922"/>
              <a:gd name="connsiteX1-383" fmla="*/ 45451 w 1886623"/>
              <a:gd name="connsiteY1-384" fmla="*/ 1000730 h 1828922"/>
              <a:gd name="connsiteX2-385" fmla="*/ 324852 w 1886623"/>
              <a:gd name="connsiteY2-386" fmla="*/ 1733097 h 1828922"/>
              <a:gd name="connsiteX3-387" fmla="*/ 1484785 w 1886623"/>
              <a:gd name="connsiteY3-388" fmla="*/ 1787804 h 1828922"/>
              <a:gd name="connsiteX4-389" fmla="*/ 1884834 w 1886623"/>
              <a:gd name="connsiteY4-390" fmla="*/ 1389139 h 1828922"/>
              <a:gd name="connsiteX5-391" fmla="*/ 1624483 w 1886623"/>
              <a:gd name="connsiteY5-392" fmla="*/ 623635 h 1828922"/>
              <a:gd name="connsiteX6-393" fmla="*/ 1258301 w 1886623"/>
              <a:gd name="connsiteY6-394" fmla="*/ 65163 h 1828922"/>
              <a:gd name="connsiteX7-395" fmla="*/ 679392 w 1886623"/>
              <a:gd name="connsiteY7-396" fmla="*/ 115964 h 18289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205" y="connsiteY6-206"/>
              </a:cxn>
              <a:cxn ang="0">
                <a:pos x="connsiteX7-347" y="connsiteY7-348"/>
              </a:cxn>
            </a:cxnLst>
            <a:rect l="l" t="t" r="r" b="b"/>
            <a:pathLst>
              <a:path w="1886623" h="1828922">
                <a:moveTo>
                  <a:pt x="679392" y="115964"/>
                </a:moveTo>
                <a:cubicBezTo>
                  <a:pt x="477250" y="271892"/>
                  <a:pt x="176507" y="608441"/>
                  <a:pt x="45451" y="1000730"/>
                </a:cubicBezTo>
                <a:cubicBezTo>
                  <a:pt x="-85605" y="1393019"/>
                  <a:pt x="84963" y="1601918"/>
                  <a:pt x="324852" y="1733097"/>
                </a:cubicBezTo>
                <a:cubicBezTo>
                  <a:pt x="564741" y="1864276"/>
                  <a:pt x="1250894" y="1838075"/>
                  <a:pt x="1484785" y="1787804"/>
                </a:cubicBezTo>
                <a:cubicBezTo>
                  <a:pt x="1718677" y="1737533"/>
                  <a:pt x="1861551" y="1583167"/>
                  <a:pt x="1884834" y="1389139"/>
                </a:cubicBezTo>
                <a:cubicBezTo>
                  <a:pt x="1908117" y="1195111"/>
                  <a:pt x="1697861" y="772331"/>
                  <a:pt x="1624483" y="623635"/>
                </a:cubicBezTo>
                <a:cubicBezTo>
                  <a:pt x="1551105" y="474939"/>
                  <a:pt x="1415816" y="149775"/>
                  <a:pt x="1258301" y="65163"/>
                </a:cubicBezTo>
                <a:cubicBezTo>
                  <a:pt x="1100786" y="-19449"/>
                  <a:pt x="881534" y="-39964"/>
                  <a:pt x="679392" y="115964"/>
                </a:cubicBezTo>
                <a:close/>
              </a:path>
            </a:pathLst>
          </a:custGeom>
          <a:solidFill>
            <a:schemeClr val="tx1">
              <a:lumMod val="85000"/>
              <a:lumOff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版权声明">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版权声明">
    <p:spTree>
      <p:nvGrpSpPr>
        <p:cNvPr id="1" name=""/>
        <p:cNvGrpSpPr/>
        <p:nvPr/>
      </p:nvGrpSpPr>
      <p:grpSpPr>
        <a:xfrm>
          <a:off x="0" y="0"/>
          <a:ext cx="0" cy="0"/>
          <a:chOff x="0" y="0"/>
          <a:chExt cx="0" cy="0"/>
        </a:xfrm>
      </p:grpSpPr>
      <p:sp>
        <p:nvSpPr>
          <p:cNvPr id="3" name="TextBox 2"/>
          <p:cNvSpPr txBox="1"/>
          <p:nvPr userDrawn="1"/>
        </p:nvSpPr>
        <p:spPr>
          <a:xfrm>
            <a:off x="11651940" y="0"/>
            <a:ext cx="540060" cy="118430"/>
          </a:xfrm>
          <a:prstGeom prst="rect">
            <a:avLst/>
          </a:prstGeom>
          <a:noFill/>
        </p:spPr>
        <p:txBody>
          <a:bodyPr wrap="square" rtlCol="0">
            <a:spAutoFit/>
          </a:bodyPr>
          <a:lstStyle/>
          <a:p>
            <a:pPr>
              <a:lnSpc>
                <a:spcPct val="200000"/>
              </a:lnSpc>
            </a:pPr>
            <a:r>
              <a:rPr lang="en-US" altLang="zh-CN" sz="100" dirty="0">
                <a:latin typeface="微软雅黑" panose="020B0503020204020204" pitchFamily="34" charset="-122"/>
                <a:ea typeface="微软雅黑" panose="020B0503020204020204" pitchFamily="34" charset="-122"/>
                <a:hlinkClick r:id="rId2"/>
              </a:rPr>
              <a:t>PPT</a:t>
            </a:r>
            <a:r>
              <a:rPr lang="zh-CN" altLang="en-US" sz="100" dirty="0">
                <a:latin typeface="微软雅黑" panose="020B0503020204020204" pitchFamily="34" charset="-122"/>
                <a:ea typeface="微软雅黑" panose="020B0503020204020204" pitchFamily="34" charset="-122"/>
                <a:hlinkClick r:id="rId2"/>
              </a:rPr>
              <a:t>模板</a:t>
            </a:r>
            <a:r>
              <a:rPr lang="zh-CN" altLang="en-US" sz="100" dirty="0">
                <a:latin typeface="微软雅黑" panose="020B0503020204020204" pitchFamily="34" charset="-122"/>
                <a:ea typeface="微软雅黑" panose="020B0503020204020204" pitchFamily="34" charset="-122"/>
              </a:rPr>
              <a:t> </a:t>
            </a:r>
            <a:r>
              <a:rPr lang="en-US" altLang="zh-CN" sz="100" dirty="0">
                <a:latin typeface="微软雅黑" panose="020B0503020204020204" pitchFamily="34" charset="-122"/>
                <a:ea typeface="微软雅黑" panose="020B0503020204020204" pitchFamily="34" charset="-122"/>
              </a:rPr>
              <a:t>http://www.1ppt.com/moban/</a:t>
            </a:r>
            <a:r>
              <a:rPr lang="zh-CN" altLang="en-US" sz="100" dirty="0">
                <a:latin typeface="微软雅黑" panose="020B0503020204020204" pitchFamily="34" charset="-122"/>
                <a:ea typeface="微软雅黑" panose="020B0503020204020204" pitchFamily="34" charset="-122"/>
              </a:rPr>
              <a:t> </a:t>
            </a:r>
            <a:endParaRPr lang="en-US" altLang="zh-CN" sz="100" dirty="0">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1600203"/>
            <a:ext cx="10972800" cy="4525963"/>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E133CF5-269E-49DA-BC9F-2662D73F99A9}" type="datetimeFigureOut">
              <a:rPr lang="zh-CN" altLang="en-US" smtClean="0"/>
            </a:fld>
            <a:endParaRPr lang="zh-CN" altLang="en-US"/>
          </a:p>
        </p:txBody>
      </p:sp>
      <p:sp>
        <p:nvSpPr>
          <p:cNvPr id="5" name="页脚占位符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30DE113-CE93-4390-AEE3-E81FDC0F680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4.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tags" Target="../tags/tag16.xml"/><Relationship Id="rId1" Type="http://schemas.openxmlformats.org/officeDocument/2006/relationships/tags" Target="../tags/tag15.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0.png"/><Relationship Id="rId1" Type="http://schemas.openxmlformats.org/officeDocument/2006/relationships/image" Target="../media/image9.png"/></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3" Type="http://schemas.openxmlformats.org/officeDocument/2006/relationships/slideLayout" Target="../slideLayouts/slideLayout2.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p:nvPr/>
        </p:nvPicPr>
        <p:blipFill>
          <a:blip r:embed="rId1"/>
          <a:stretch>
            <a:fillRect/>
          </a:stretch>
        </p:blipFill>
        <p:spPr>
          <a:xfrm>
            <a:off x="3323590" y="423545"/>
            <a:ext cx="6035675" cy="3183890"/>
          </a:xfrm>
          <a:prstGeom prst="roundRect">
            <a:avLst/>
          </a:prstGeom>
        </p:spPr>
      </p:pic>
      <p:sp>
        <p:nvSpPr>
          <p:cNvPr id="3" name="文本框 2"/>
          <p:cNvSpPr txBox="1"/>
          <p:nvPr/>
        </p:nvSpPr>
        <p:spPr>
          <a:xfrm>
            <a:off x="4064000" y="1584325"/>
            <a:ext cx="4064000" cy="645160"/>
          </a:xfrm>
          <a:prstGeom prst="rect">
            <a:avLst/>
          </a:prstGeom>
          <a:noFill/>
        </p:spPr>
        <p:txBody>
          <a:bodyPr wrap="square" rtlCol="0">
            <a:spAutoFit/>
          </a:bodyPr>
          <a:p>
            <a:pPr algn="ctr"/>
            <a:r>
              <a:rPr lang="en-US" altLang="zh-CN" sz="3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Transformer</a:t>
            </a:r>
            <a:r>
              <a:rPr lang="zh-CN" altLang="en-US" sz="3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汇报</a:t>
            </a:r>
            <a:endParaRPr lang="zh-CN" altLang="en-US" sz="3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4064000" y="3752850"/>
            <a:ext cx="4064000" cy="645160"/>
          </a:xfrm>
          <a:prstGeom prst="rect">
            <a:avLst/>
          </a:prstGeom>
          <a:noFill/>
        </p:spPr>
        <p:txBody>
          <a:bodyPr wrap="square" rtlCol="0">
            <a:spAutoFit/>
          </a:bodyPr>
          <a:p>
            <a:pPr algn="ctr"/>
            <a:r>
              <a:rPr lang="zh-CN" altLang="en-US">
                <a:solidFill>
                  <a:schemeClr val="tx1"/>
                </a:solidFill>
              </a:rPr>
              <a:t>参考论文：</a:t>
            </a:r>
            <a:endParaRPr lang="zh-CN" altLang="en-US">
              <a:solidFill>
                <a:schemeClr val="tx1"/>
              </a:solidFill>
            </a:endParaRPr>
          </a:p>
          <a:p>
            <a:pPr algn="ctr"/>
            <a:r>
              <a:rPr lang="zh-CN" altLang="en-US">
                <a:solidFill>
                  <a:schemeClr val="tx1"/>
                </a:solidFill>
              </a:rPr>
              <a:t>《</a:t>
            </a:r>
            <a:r>
              <a:rPr lang="en-US" altLang="zh-CN">
                <a:solidFill>
                  <a:schemeClr val="tx1"/>
                </a:solidFill>
              </a:rPr>
              <a:t>attention is all you need</a:t>
            </a:r>
            <a:r>
              <a:rPr lang="zh-CN" altLang="en-US">
                <a:solidFill>
                  <a:schemeClr val="tx1"/>
                </a:solidFill>
              </a:rPr>
              <a:t>》</a:t>
            </a:r>
            <a:endParaRPr lang="zh-CN" altLang="en-US">
              <a:solidFill>
                <a:schemeClr val="tx1"/>
              </a:solidFill>
            </a:endParaRPr>
          </a:p>
        </p:txBody>
      </p:sp>
      <p:sp>
        <p:nvSpPr>
          <p:cNvPr id="5" name="文本框 4"/>
          <p:cNvSpPr txBox="1"/>
          <p:nvPr/>
        </p:nvSpPr>
        <p:spPr>
          <a:xfrm>
            <a:off x="2397125" y="4754245"/>
            <a:ext cx="7397115" cy="645160"/>
          </a:xfrm>
          <a:prstGeom prst="rect">
            <a:avLst/>
          </a:prstGeom>
          <a:noFill/>
        </p:spPr>
        <p:txBody>
          <a:bodyPr wrap="square" rtlCol="0">
            <a:spAutoFit/>
          </a:bodyPr>
          <a:p>
            <a:pPr algn="ctr"/>
            <a:r>
              <a:rPr lang="zh-CN" altLang="en-US"/>
              <a:t>汇报人：孙一城</a:t>
            </a:r>
            <a:r>
              <a:rPr lang="en-US" altLang="zh-CN"/>
              <a:t> 		</a:t>
            </a:r>
            <a:r>
              <a:rPr lang="zh-CN" altLang="en-US">
                <a:sym typeface="+mn-ea"/>
              </a:rPr>
              <a:t>指导老师：张健</a:t>
            </a:r>
            <a:endParaRPr lang="zh-CN" altLang="en-US"/>
          </a:p>
          <a:p>
            <a:pPr algn="ctr"/>
            <a:endParaRPr lang="en-US" alt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模块</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pic>
        <p:nvPicPr>
          <p:cNvPr id="3" name="图片 2"/>
          <p:cNvPicPr>
            <a:picLocks noChangeAspect="1"/>
          </p:cNvPicPr>
          <p:nvPr/>
        </p:nvPicPr>
        <p:blipFill>
          <a:blip r:embed="rId1"/>
          <a:stretch>
            <a:fillRect/>
          </a:stretch>
        </p:blipFill>
        <p:spPr>
          <a:xfrm>
            <a:off x="8094980" y="1064260"/>
            <a:ext cx="3404870" cy="5513070"/>
          </a:xfrm>
          <a:prstGeom prst="rect">
            <a:avLst/>
          </a:prstGeom>
        </p:spPr>
      </p:pic>
      <p:sp>
        <p:nvSpPr>
          <p:cNvPr id="4" name="文本框 3"/>
          <p:cNvSpPr txBox="1"/>
          <p:nvPr/>
        </p:nvSpPr>
        <p:spPr>
          <a:xfrm>
            <a:off x="800100" y="1450340"/>
            <a:ext cx="7902575" cy="473075"/>
          </a:xfrm>
          <a:prstGeom prst="rect">
            <a:avLst/>
          </a:prstGeom>
          <a:noFill/>
        </p:spPr>
        <p:txBody>
          <a:bodyPr wrap="square" rtlCol="0">
            <a:noAutofit/>
          </a:bodyPr>
          <a:p>
            <a:pPr algn="ctr"/>
            <a:r>
              <a:rPr lang="en-US" altLang="zh-CN" sz="2000" b="1">
                <a:sym typeface="+mn-ea"/>
              </a:rPr>
              <a:t>Word Embedding + Positional Encoding</a:t>
            </a:r>
            <a:endParaRPr lang="en-US" altLang="zh-CN" sz="2000" b="1">
              <a:sym typeface="+mn-ea"/>
            </a:endParaRPr>
          </a:p>
        </p:txBody>
      </p:sp>
      <p:sp>
        <p:nvSpPr>
          <p:cNvPr id="8" name="文本框 7"/>
          <p:cNvSpPr txBox="1"/>
          <p:nvPr/>
        </p:nvSpPr>
        <p:spPr>
          <a:xfrm>
            <a:off x="785495" y="2032635"/>
            <a:ext cx="6952615" cy="1299845"/>
          </a:xfrm>
          <a:prstGeom prst="rect">
            <a:avLst/>
          </a:prstGeom>
          <a:noFill/>
        </p:spPr>
        <p:txBody>
          <a:bodyPr wrap="square" rtlCol="0">
            <a:noAutofit/>
          </a:bodyPr>
          <a:p>
            <a:pPr indent="0"/>
            <a:r>
              <a:rPr lang="en-US" altLang="zh-CN" sz="2000" b="1"/>
              <a:t>Word Embedding</a:t>
            </a:r>
            <a:r>
              <a:rPr lang="zh-CN" altLang="en-US" sz="2000" b="1"/>
              <a:t>（词嵌入）</a:t>
            </a:r>
            <a:r>
              <a:rPr lang="en-US" altLang="zh-CN" sz="2000" b="1"/>
              <a:t>:</a:t>
            </a:r>
            <a:endParaRPr lang="en-US" altLang="zh-CN" sz="2000" b="1"/>
          </a:p>
          <a:p>
            <a:pPr indent="457200"/>
            <a:r>
              <a:rPr lang="zh-CN" altLang="en-US" sz="2000" b="1"/>
              <a:t>目的：</a:t>
            </a:r>
            <a:r>
              <a:rPr lang="zh-CN" altLang="en-US" sz="2000"/>
              <a:t>以word2vec举例，将离散符号（词</a:t>
            </a:r>
            <a:r>
              <a:rPr lang="en-US" altLang="zh-CN" sz="2000"/>
              <a:t>/</a:t>
            </a:r>
            <a:r>
              <a:rPr lang="zh-CN" altLang="en-US" sz="2000"/>
              <a:t>子词</a:t>
            </a:r>
            <a:r>
              <a:rPr lang="en-US" altLang="zh-CN" sz="2000"/>
              <a:t>/id</a:t>
            </a:r>
            <a:r>
              <a:rPr lang="zh-CN" altLang="en-US" sz="2000"/>
              <a:t>）映射为连续、稠密的语义向量空间（</a:t>
            </a:r>
            <a:r>
              <a:rPr lang="en-US" altLang="zh-CN" sz="2000"/>
              <a:t>[1.0, 1.2, -1.9, ...]</a:t>
            </a:r>
            <a:r>
              <a:rPr lang="zh-CN" altLang="en-US" sz="2000"/>
              <a:t>），使语义相近的词在向量空间中距离更近，</a:t>
            </a:r>
            <a:r>
              <a:rPr lang="zh-CN" altLang="en-US" sz="2000"/>
              <a:t>从而加速收敛。</a:t>
            </a:r>
            <a:endParaRPr lang="zh-CN" altLang="en-US" sz="2000"/>
          </a:p>
          <a:p>
            <a:pPr indent="457200"/>
            <a:endParaRPr lang="en-US" altLang="zh-CN" b="1"/>
          </a:p>
          <a:p>
            <a:pPr indent="457200"/>
            <a:endParaRPr lang="en-US" altLang="zh-CN" b="1"/>
          </a:p>
          <a:p>
            <a:pPr indent="457200"/>
            <a:endParaRPr lang="en-US" altLang="zh-CN" b="1"/>
          </a:p>
          <a:p>
            <a:pPr indent="457200"/>
            <a:endParaRPr lang="en-US" altLang="zh-CN" b="1"/>
          </a:p>
          <a:p>
            <a:pPr indent="457200"/>
            <a:endParaRPr lang="en-US" altLang="zh-CN" b="1"/>
          </a:p>
          <a:p>
            <a:pPr indent="0"/>
            <a:endParaRPr lang="zh-CN" altLang="en-US" i="1"/>
          </a:p>
        </p:txBody>
      </p:sp>
      <p:sp>
        <p:nvSpPr>
          <p:cNvPr id="7" name="矩形 6"/>
          <p:cNvSpPr/>
          <p:nvPr/>
        </p:nvSpPr>
        <p:spPr>
          <a:xfrm>
            <a:off x="8021955" y="4856480"/>
            <a:ext cx="1758950" cy="88963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 name="矩形 1"/>
          <p:cNvSpPr/>
          <p:nvPr/>
        </p:nvSpPr>
        <p:spPr>
          <a:xfrm>
            <a:off x="9937115" y="4856480"/>
            <a:ext cx="1758950" cy="88963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a:stretch>
            <a:fillRect/>
          </a:stretch>
        </p:blipFill>
        <p:spPr>
          <a:xfrm>
            <a:off x="800100" y="3441700"/>
            <a:ext cx="5403850" cy="2976245"/>
          </a:xfrm>
          <a:prstGeom prst="rect">
            <a:avLst/>
          </a:prstGeom>
        </p:spPr>
      </p:pic>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模块</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pic>
        <p:nvPicPr>
          <p:cNvPr id="3" name="图片 2"/>
          <p:cNvPicPr>
            <a:picLocks noChangeAspect="1"/>
          </p:cNvPicPr>
          <p:nvPr/>
        </p:nvPicPr>
        <p:blipFill>
          <a:blip r:embed="rId1"/>
          <a:stretch>
            <a:fillRect/>
          </a:stretch>
        </p:blipFill>
        <p:spPr>
          <a:xfrm>
            <a:off x="8094980" y="1064260"/>
            <a:ext cx="3404870" cy="5513070"/>
          </a:xfrm>
          <a:prstGeom prst="rect">
            <a:avLst/>
          </a:prstGeom>
        </p:spPr>
      </p:pic>
      <p:sp>
        <p:nvSpPr>
          <p:cNvPr id="4" name="文本框 3"/>
          <p:cNvSpPr txBox="1"/>
          <p:nvPr/>
        </p:nvSpPr>
        <p:spPr>
          <a:xfrm>
            <a:off x="800100" y="1450340"/>
            <a:ext cx="7902575" cy="473075"/>
          </a:xfrm>
          <a:prstGeom prst="rect">
            <a:avLst/>
          </a:prstGeom>
          <a:noFill/>
        </p:spPr>
        <p:txBody>
          <a:bodyPr wrap="square" rtlCol="0">
            <a:noAutofit/>
          </a:bodyPr>
          <a:p>
            <a:pPr algn="ctr"/>
            <a:r>
              <a:rPr lang="en-US" altLang="zh-CN" sz="2000" b="1">
                <a:sym typeface="+mn-ea"/>
              </a:rPr>
              <a:t>Word Embedding + Positional Encoding</a:t>
            </a:r>
            <a:endParaRPr lang="en-US" altLang="zh-CN" sz="2000" b="1">
              <a:sym typeface="+mn-ea"/>
            </a:endParaRPr>
          </a:p>
        </p:txBody>
      </p:sp>
      <p:sp>
        <p:nvSpPr>
          <p:cNvPr id="8" name="文本框 7"/>
          <p:cNvSpPr txBox="1"/>
          <p:nvPr/>
        </p:nvSpPr>
        <p:spPr>
          <a:xfrm>
            <a:off x="785495" y="2032635"/>
            <a:ext cx="6952615" cy="3016885"/>
          </a:xfrm>
          <a:prstGeom prst="rect">
            <a:avLst/>
          </a:prstGeom>
          <a:noFill/>
        </p:spPr>
        <p:txBody>
          <a:bodyPr wrap="square" rtlCol="0">
            <a:noAutofit/>
          </a:bodyPr>
          <a:p>
            <a:pPr indent="0"/>
            <a:r>
              <a:rPr lang="en-US" altLang="zh-CN" sz="2000" b="1">
                <a:sym typeface="+mn-ea"/>
              </a:rPr>
              <a:t>Positional Encoding</a:t>
            </a:r>
            <a:r>
              <a:rPr lang="zh-CN" altLang="en-US" sz="2000" b="1"/>
              <a:t>（位置</a:t>
            </a:r>
            <a:r>
              <a:rPr lang="zh-CN" altLang="en-US" sz="2000" b="1"/>
              <a:t>编码）</a:t>
            </a:r>
            <a:r>
              <a:rPr lang="en-US" altLang="zh-CN" sz="2000" b="1"/>
              <a:t>:</a:t>
            </a:r>
            <a:endParaRPr lang="en-US" altLang="zh-CN" sz="2000" b="1"/>
          </a:p>
          <a:p>
            <a:pPr indent="457200"/>
            <a:r>
              <a:rPr lang="zh-CN" altLang="en-US" sz="2000" b="1"/>
              <a:t>目的：</a:t>
            </a:r>
            <a:r>
              <a:rPr lang="zh-CN" altLang="en-US" sz="2000"/>
              <a:t>向模型注入序列的顺序/位置信息，弥补</a:t>
            </a:r>
            <a:r>
              <a:rPr lang="en-US" altLang="zh-CN" sz="2000"/>
              <a:t> Transformer </a:t>
            </a:r>
            <a:r>
              <a:rPr lang="zh-CN" altLang="en-US" sz="2000"/>
              <a:t>完全基于注意力、无显式顺序建模的缺陷，使模型能区分</a:t>
            </a:r>
            <a:r>
              <a:rPr lang="en-US" altLang="zh-CN" sz="2000"/>
              <a:t> "</a:t>
            </a:r>
            <a:r>
              <a:rPr lang="zh-CN" altLang="en-US" sz="2000"/>
              <a:t>猫追狗</a:t>
            </a:r>
            <a:r>
              <a:rPr lang="en-US" altLang="zh-CN" sz="2000"/>
              <a:t>" </a:t>
            </a:r>
            <a:r>
              <a:rPr lang="zh-CN" altLang="en-US" sz="2000"/>
              <a:t>和</a:t>
            </a:r>
            <a:r>
              <a:rPr lang="en-US" altLang="zh-CN" sz="2000"/>
              <a:t> "</a:t>
            </a:r>
            <a:r>
              <a:rPr lang="zh-CN" altLang="en-US" sz="2000"/>
              <a:t>狗追猫</a:t>
            </a:r>
            <a:r>
              <a:rPr lang="en-US" altLang="zh-CN" sz="2000"/>
              <a:t>"</a:t>
            </a:r>
            <a:r>
              <a:rPr lang="zh-CN" altLang="en-US" sz="2000"/>
              <a:t>。</a:t>
            </a:r>
            <a:endParaRPr lang="zh-CN" altLang="en-US" sz="2000"/>
          </a:p>
          <a:p>
            <a:pPr indent="457200"/>
            <a:r>
              <a:rPr lang="zh-CN" altLang="en-US" sz="2000" b="1"/>
              <a:t>实现：</a:t>
            </a:r>
            <a:r>
              <a:rPr lang="zh-CN" altLang="en-US" sz="2000"/>
              <a:t>使用sin cos函数，为每个位置生成唯一d</a:t>
            </a:r>
            <a:r>
              <a:rPr lang="zh-CN" altLang="en-US" sz="2000" baseline="-25000"/>
              <a:t>model</a:t>
            </a:r>
            <a:r>
              <a:rPr lang="zh-CN" altLang="en-US" sz="2000"/>
              <a:t>维编码，并与词嵌入相加，从而为无序的注意力机制注入顺序信息。</a:t>
            </a:r>
            <a:endParaRPr lang="zh-CN" altLang="en-US" sz="2000"/>
          </a:p>
          <a:p>
            <a:pPr indent="457200"/>
            <a:endParaRPr lang="en-US" altLang="zh-CN" sz="2000"/>
          </a:p>
          <a:p>
            <a:pPr indent="0"/>
            <a:endParaRPr lang="en-US" altLang="zh-CN" sz="2000"/>
          </a:p>
          <a:p>
            <a:pPr indent="0"/>
            <a:r>
              <a:rPr lang="zh-CN" altLang="en-US" sz="2000" i="1"/>
              <a:t>总结：</a:t>
            </a:r>
            <a:endParaRPr lang="zh-CN" altLang="en-US" sz="2000" i="1"/>
          </a:p>
          <a:p>
            <a:pPr indent="457200"/>
            <a:r>
              <a:rPr lang="en-US" altLang="zh-CN" sz="2000" i="1"/>
              <a:t>word embedding - “</a:t>
            </a:r>
            <a:r>
              <a:rPr lang="zh-CN" altLang="en-US" sz="2000" i="1"/>
              <a:t>说什么（猫</a:t>
            </a:r>
            <a:r>
              <a:rPr lang="en-US" altLang="zh-CN" sz="2000" i="1"/>
              <a:t> or </a:t>
            </a:r>
            <a:r>
              <a:rPr lang="zh-CN" altLang="en-US" sz="2000" i="1"/>
              <a:t>狗）</a:t>
            </a:r>
            <a:r>
              <a:rPr lang="en-US" altLang="zh-CN" sz="2000" i="1"/>
              <a:t>”</a:t>
            </a:r>
            <a:endParaRPr lang="en-US" altLang="zh-CN" sz="2000" i="1"/>
          </a:p>
          <a:p>
            <a:pPr indent="457200"/>
            <a:r>
              <a:rPr lang="en-US" altLang="zh-CN" sz="2000" i="1"/>
              <a:t>positional encoding - “</a:t>
            </a:r>
            <a:r>
              <a:rPr lang="zh-CN" altLang="en-US" sz="2000" i="1"/>
              <a:t>什么时候说的</a:t>
            </a:r>
            <a:r>
              <a:rPr lang="en-US" altLang="zh-CN" sz="2000" i="1"/>
              <a:t>”</a:t>
            </a:r>
            <a:endParaRPr lang="en-US" altLang="zh-CN" sz="2000" i="1"/>
          </a:p>
          <a:p>
            <a:pPr indent="457200"/>
            <a:r>
              <a:rPr lang="zh-CN" altLang="en-US" sz="2000" i="1"/>
              <a:t>二者相加</a:t>
            </a:r>
            <a:r>
              <a:rPr lang="en-US" altLang="zh-CN" sz="2000" i="1"/>
              <a:t> - “</a:t>
            </a:r>
            <a:r>
              <a:rPr lang="zh-CN" altLang="en-US" sz="2000" i="1"/>
              <a:t>在何时说了什么（</a:t>
            </a:r>
            <a:r>
              <a:rPr lang="zh-CN" altLang="en-US" sz="2000" i="1">
                <a:sym typeface="+mn-ea"/>
              </a:rPr>
              <a:t>猫追狗</a:t>
            </a:r>
            <a:r>
              <a:rPr lang="zh-CN" altLang="en-US" sz="2000" i="1"/>
              <a:t>）</a:t>
            </a:r>
            <a:r>
              <a:rPr lang="en-US" altLang="zh-CN" sz="2000" i="1"/>
              <a:t>”</a:t>
            </a:r>
            <a:endParaRPr lang="en-US" altLang="zh-CN" sz="2000" i="1"/>
          </a:p>
          <a:p>
            <a:pPr indent="457200"/>
            <a:endParaRPr lang="en-US" altLang="zh-CN" b="1"/>
          </a:p>
          <a:p>
            <a:pPr indent="457200"/>
            <a:endParaRPr lang="en-US" altLang="zh-CN" b="1"/>
          </a:p>
          <a:p>
            <a:pPr indent="457200"/>
            <a:endParaRPr lang="en-US" altLang="zh-CN" b="1"/>
          </a:p>
          <a:p>
            <a:pPr indent="457200"/>
            <a:endParaRPr lang="en-US" altLang="zh-CN" b="1"/>
          </a:p>
          <a:p>
            <a:pPr indent="0"/>
            <a:endParaRPr lang="zh-CN" altLang="en-US" i="1"/>
          </a:p>
        </p:txBody>
      </p:sp>
      <p:sp>
        <p:nvSpPr>
          <p:cNvPr id="7" name="矩形 6"/>
          <p:cNvSpPr/>
          <p:nvPr/>
        </p:nvSpPr>
        <p:spPr>
          <a:xfrm>
            <a:off x="8021955" y="4856480"/>
            <a:ext cx="1758950" cy="88963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 name="矩形 1"/>
          <p:cNvSpPr/>
          <p:nvPr/>
        </p:nvSpPr>
        <p:spPr>
          <a:xfrm>
            <a:off x="9937115" y="4856480"/>
            <a:ext cx="1758950" cy="88963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模块</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pic>
        <p:nvPicPr>
          <p:cNvPr id="3" name="图片 2"/>
          <p:cNvPicPr>
            <a:picLocks noChangeAspect="1"/>
          </p:cNvPicPr>
          <p:nvPr/>
        </p:nvPicPr>
        <p:blipFill>
          <a:blip r:embed="rId1"/>
          <a:stretch>
            <a:fillRect/>
          </a:stretch>
        </p:blipFill>
        <p:spPr>
          <a:xfrm>
            <a:off x="8359140" y="1064260"/>
            <a:ext cx="3404870" cy="5513070"/>
          </a:xfrm>
          <a:prstGeom prst="rect">
            <a:avLst/>
          </a:prstGeom>
        </p:spPr>
      </p:pic>
      <p:sp>
        <p:nvSpPr>
          <p:cNvPr id="4" name="文本框 3"/>
          <p:cNvSpPr txBox="1"/>
          <p:nvPr/>
        </p:nvSpPr>
        <p:spPr>
          <a:xfrm>
            <a:off x="800100" y="1450340"/>
            <a:ext cx="7902575" cy="473075"/>
          </a:xfrm>
          <a:prstGeom prst="rect">
            <a:avLst/>
          </a:prstGeom>
          <a:noFill/>
        </p:spPr>
        <p:txBody>
          <a:bodyPr wrap="square" rtlCol="0">
            <a:noAutofit/>
          </a:bodyPr>
          <a:p>
            <a:pPr algn="ctr"/>
            <a:r>
              <a:rPr lang="en-US" altLang="zh-CN" sz="2000" b="1">
                <a:sym typeface="+mn-ea"/>
              </a:rPr>
              <a:t>Multi-Head Att</a:t>
            </a:r>
            <a:r>
              <a:rPr lang="en-US" altLang="zh-CN" sz="2000" b="1">
                <a:sym typeface="+mn-ea"/>
              </a:rPr>
              <a:t>ention</a:t>
            </a:r>
            <a:endParaRPr lang="en-US" altLang="zh-CN" sz="2000" b="1">
              <a:sym typeface="+mn-ea"/>
            </a:endParaRPr>
          </a:p>
        </p:txBody>
      </p:sp>
      <p:sp>
        <p:nvSpPr>
          <p:cNvPr id="8" name="文本框 7"/>
          <p:cNvSpPr txBox="1"/>
          <p:nvPr/>
        </p:nvSpPr>
        <p:spPr>
          <a:xfrm>
            <a:off x="800100" y="2510155"/>
            <a:ext cx="7694295" cy="3949700"/>
          </a:xfrm>
          <a:prstGeom prst="rect">
            <a:avLst/>
          </a:prstGeom>
          <a:noFill/>
        </p:spPr>
        <p:txBody>
          <a:bodyPr wrap="square" rtlCol="0">
            <a:noAutofit/>
          </a:bodyPr>
          <a:p>
            <a:pPr indent="0"/>
            <a:r>
              <a:rPr lang="en-US" altLang="zh-CN" sz="2000" b="1">
                <a:sym typeface="+mn-ea"/>
              </a:rPr>
              <a:t>Single-Head Attention</a:t>
            </a:r>
            <a:r>
              <a:rPr lang="zh-CN" altLang="en-US" sz="2000" b="1">
                <a:sym typeface="+mn-ea"/>
              </a:rPr>
              <a:t>（单头</a:t>
            </a:r>
            <a:r>
              <a:rPr lang="zh-CN" altLang="en-US" sz="2000" b="1">
                <a:sym typeface="+mn-ea"/>
              </a:rPr>
              <a:t>注意力）：</a:t>
            </a:r>
            <a:endParaRPr lang="zh-CN" altLang="en-US" sz="2000" b="1">
              <a:sym typeface="+mn-ea"/>
            </a:endParaRPr>
          </a:p>
          <a:p>
            <a:pPr indent="457200"/>
            <a:r>
              <a:rPr lang="zh-CN" altLang="en-US" sz="2000" b="1"/>
              <a:t>目的：</a:t>
            </a:r>
            <a:r>
              <a:rPr lang="zh-CN" altLang="en-US" sz="2000"/>
              <a:t>给定输入序列，为序列中每个位置动态计算一组权重，用这些权重对整个序列的信息进行加权汇总，从而生成富含上下文依赖的新表示。</a:t>
            </a:r>
            <a:endParaRPr lang="zh-CN" altLang="en-US" sz="2000"/>
          </a:p>
          <a:p>
            <a:pPr indent="457200"/>
            <a:r>
              <a:rPr lang="zh-CN" altLang="en-US" sz="2000" b="1"/>
              <a:t>实现：</a:t>
            </a:r>
            <a:r>
              <a:rPr lang="zh-CN" altLang="en-US" sz="2000"/>
              <a:t>某个位置产生一个</a:t>
            </a:r>
            <a:r>
              <a:rPr lang="en-US" altLang="zh-CN" sz="2000"/>
              <a:t>Q</a:t>
            </a:r>
            <a:r>
              <a:rPr lang="zh-CN" altLang="en-US" sz="2000"/>
              <a:t>（</a:t>
            </a:r>
            <a:r>
              <a:rPr lang="en-US" altLang="zh-CN" sz="2000"/>
              <a:t>Query</a:t>
            </a:r>
            <a:r>
              <a:rPr lang="zh-CN" altLang="en-US" sz="2000"/>
              <a:t>），代表</a:t>
            </a:r>
            <a:r>
              <a:rPr lang="en-US" altLang="zh-CN" sz="2000"/>
              <a:t>“</a:t>
            </a:r>
            <a:r>
              <a:rPr lang="zh-CN" altLang="en-US" sz="2000"/>
              <a:t>当前位置要关注什么信息</a:t>
            </a:r>
            <a:r>
              <a:rPr lang="en-US" altLang="zh-CN" sz="2000"/>
              <a:t>”</a:t>
            </a:r>
            <a:r>
              <a:rPr lang="zh-CN" altLang="en-US" sz="2000"/>
              <a:t>；所有位置产生一组</a:t>
            </a:r>
            <a:r>
              <a:rPr lang="en-US" altLang="zh-CN" sz="2000"/>
              <a:t>K</a:t>
            </a:r>
            <a:r>
              <a:rPr lang="zh-CN" altLang="en-US" sz="2000"/>
              <a:t>（</a:t>
            </a:r>
            <a:r>
              <a:rPr lang="en-US" altLang="zh-CN" sz="2000"/>
              <a:t>Key</a:t>
            </a:r>
            <a:r>
              <a:rPr lang="zh-CN" altLang="en-US" sz="2000"/>
              <a:t>）</a:t>
            </a:r>
            <a:r>
              <a:rPr lang="en-US" altLang="zh-CN" sz="2000"/>
              <a:t>V</a:t>
            </a:r>
            <a:r>
              <a:rPr lang="zh-CN" altLang="en-US" sz="2000"/>
              <a:t>（</a:t>
            </a:r>
            <a:r>
              <a:rPr lang="en-US" altLang="zh-CN" sz="2000"/>
              <a:t>value</a:t>
            </a:r>
            <a:r>
              <a:rPr lang="zh-CN" altLang="en-US" sz="2000"/>
              <a:t>），</a:t>
            </a:r>
            <a:r>
              <a:rPr lang="en-US" altLang="zh-CN" sz="2000"/>
              <a:t>K</a:t>
            </a:r>
            <a:r>
              <a:rPr lang="zh-CN" altLang="en-US" sz="2000"/>
              <a:t>代表</a:t>
            </a:r>
            <a:r>
              <a:rPr lang="en-US" altLang="zh-CN" sz="2000"/>
              <a:t>“</a:t>
            </a:r>
            <a:r>
              <a:rPr lang="zh-CN" altLang="en-US" sz="2000"/>
              <a:t>某个位置能提供的信息</a:t>
            </a:r>
            <a:r>
              <a:rPr lang="en-US" altLang="zh-CN" sz="2000"/>
              <a:t>”</a:t>
            </a:r>
            <a:r>
              <a:rPr lang="zh-CN" altLang="en-US" sz="2000"/>
              <a:t>，</a:t>
            </a:r>
            <a:r>
              <a:rPr lang="en-US" altLang="zh-CN" sz="2000"/>
              <a:t>V</a:t>
            </a:r>
            <a:r>
              <a:rPr lang="zh-CN" altLang="en-US" sz="2000"/>
              <a:t>代表</a:t>
            </a:r>
            <a:r>
              <a:rPr lang="en-US" altLang="zh-CN" sz="2000"/>
              <a:t>“</a:t>
            </a:r>
            <a:r>
              <a:rPr lang="zh-CN" altLang="en-US" sz="2000"/>
              <a:t>该位置是什么</a:t>
            </a:r>
            <a:r>
              <a:rPr lang="en-US" altLang="zh-CN" sz="2000"/>
              <a:t>”</a:t>
            </a:r>
            <a:r>
              <a:rPr lang="zh-CN" altLang="en-US" sz="2000"/>
              <a:t>。</a:t>
            </a:r>
            <a:endParaRPr lang="en-US" altLang="zh-CN" sz="2000"/>
          </a:p>
          <a:p>
            <a:pPr indent="457200"/>
            <a:r>
              <a:rPr lang="zh-CN" altLang="en-US" sz="2000"/>
              <a:t>通过</a:t>
            </a:r>
            <a:r>
              <a:rPr lang="en-US" altLang="zh-CN" sz="2000" i="1"/>
              <a:t>f(Q, K)</a:t>
            </a:r>
            <a:r>
              <a:rPr lang="zh-CN" altLang="en-US" sz="2000"/>
              <a:t>生成</a:t>
            </a:r>
            <a:r>
              <a:rPr lang="en-US" altLang="zh-CN" sz="2000"/>
              <a:t>“</a:t>
            </a:r>
            <a:r>
              <a:rPr lang="zh-CN" altLang="en-US" sz="2000"/>
              <a:t>匹配分数</a:t>
            </a:r>
            <a:r>
              <a:rPr lang="en-US" altLang="zh-CN" sz="2000"/>
              <a:t>”A</a:t>
            </a:r>
            <a:r>
              <a:rPr lang="zh-CN" altLang="en-US" sz="2000"/>
              <a:t>，</a:t>
            </a:r>
            <a:r>
              <a:rPr lang="en-US" altLang="zh-CN" sz="2000"/>
              <a:t>A</a:t>
            </a:r>
            <a:r>
              <a:rPr lang="en-US" altLang="zh-CN" sz="2000" baseline="-25000"/>
              <a:t>ij</a:t>
            </a:r>
            <a:r>
              <a:rPr lang="zh-CN" altLang="en-US" sz="2000"/>
              <a:t>代表当前</a:t>
            </a:r>
            <a:r>
              <a:rPr lang="en-US" altLang="zh-CN" sz="2000"/>
              <a:t>i</a:t>
            </a:r>
            <a:r>
              <a:rPr lang="zh-CN" altLang="en-US" sz="2000"/>
              <a:t>位置</a:t>
            </a:r>
            <a:r>
              <a:rPr lang="en-US" altLang="zh-CN" sz="2000"/>
              <a:t>Q</a:t>
            </a:r>
            <a:r>
              <a:rPr lang="zh-CN" altLang="en-US" sz="2000"/>
              <a:t>与第</a:t>
            </a:r>
            <a:r>
              <a:rPr lang="en-US" altLang="zh-CN" sz="2000"/>
              <a:t>j</a:t>
            </a:r>
            <a:r>
              <a:rPr lang="zh-CN" altLang="en-US" sz="2000"/>
              <a:t>位置的</a:t>
            </a:r>
            <a:r>
              <a:rPr lang="en-US" altLang="zh-CN" sz="2000"/>
              <a:t>K</a:t>
            </a:r>
            <a:r>
              <a:rPr lang="zh-CN" altLang="en-US" sz="2000"/>
              <a:t>的匹配分数，匹配分数越大代表当前位置</a:t>
            </a:r>
            <a:r>
              <a:rPr lang="en-US" altLang="zh-CN" sz="2000"/>
              <a:t>i</a:t>
            </a:r>
            <a:r>
              <a:rPr lang="zh-CN" altLang="en-US" sz="2000"/>
              <a:t>与第</a:t>
            </a:r>
            <a:r>
              <a:rPr lang="en-US" altLang="zh-CN" sz="2000"/>
              <a:t>j</a:t>
            </a:r>
            <a:r>
              <a:rPr lang="zh-CN" altLang="en-US" sz="2000"/>
              <a:t>位置的相似度越高，</a:t>
            </a:r>
            <a:r>
              <a:rPr lang="en-US" altLang="zh-CN" sz="2000"/>
              <a:t>i</a:t>
            </a:r>
            <a:r>
              <a:rPr lang="zh-CN" altLang="en-US" sz="2000"/>
              <a:t>位置的输出也就越应该接近</a:t>
            </a:r>
            <a:r>
              <a:rPr lang="en-US" altLang="zh-CN" sz="2000"/>
              <a:t>j</a:t>
            </a:r>
            <a:r>
              <a:rPr lang="zh-CN" altLang="en-US" sz="2000"/>
              <a:t>位置的</a:t>
            </a:r>
            <a:r>
              <a:rPr lang="en-US" altLang="zh-CN" sz="2000"/>
              <a:t>V</a:t>
            </a:r>
            <a:r>
              <a:rPr lang="zh-CN" altLang="en-US" sz="2000"/>
              <a:t>，</a:t>
            </a:r>
            <a:r>
              <a:rPr lang="en-US" altLang="zh-CN" sz="2000">
                <a:sym typeface="+mn-ea"/>
              </a:rPr>
              <a:t>A</a:t>
            </a:r>
            <a:r>
              <a:rPr lang="en-US" altLang="zh-CN" sz="2000" baseline="-25000">
                <a:sym typeface="+mn-ea"/>
              </a:rPr>
              <a:t>ix</a:t>
            </a:r>
            <a:r>
              <a:rPr lang="zh-CN" altLang="en-US" sz="2000"/>
              <a:t>经过</a:t>
            </a:r>
            <a:r>
              <a:rPr lang="en-US" altLang="zh-CN" sz="2000"/>
              <a:t>softmax</a:t>
            </a:r>
            <a:r>
              <a:rPr lang="zh-CN" altLang="en-US" sz="2000"/>
              <a:t>归一化后与</a:t>
            </a:r>
            <a:r>
              <a:rPr lang="en-US" altLang="zh-CN" sz="2000"/>
              <a:t>V</a:t>
            </a:r>
            <a:r>
              <a:rPr lang="zh-CN" altLang="en-US" sz="2000"/>
              <a:t>相乘得到</a:t>
            </a:r>
            <a:r>
              <a:rPr lang="en-US" altLang="zh-CN" sz="2000"/>
              <a:t>i</a:t>
            </a:r>
            <a:r>
              <a:rPr lang="zh-CN" altLang="en-US" sz="2000"/>
              <a:t>位置的估计值，这个估计值也就融合了整个序列</a:t>
            </a:r>
            <a:r>
              <a:rPr lang="zh-CN" altLang="en-US" sz="2000"/>
              <a:t>的信息。</a:t>
            </a:r>
            <a:endParaRPr lang="zh-CN" altLang="en-US" sz="2000"/>
          </a:p>
          <a:p>
            <a:pPr indent="457200"/>
            <a:endParaRPr lang="en-US" altLang="zh-CN" sz="2000"/>
          </a:p>
          <a:p>
            <a:pPr indent="457200"/>
            <a:endParaRPr lang="en-US" altLang="zh-CN" sz="2000"/>
          </a:p>
        </p:txBody>
      </p:sp>
      <p:sp>
        <p:nvSpPr>
          <p:cNvPr id="2" name="矩形 1"/>
          <p:cNvSpPr/>
          <p:nvPr/>
        </p:nvSpPr>
        <p:spPr>
          <a:xfrm>
            <a:off x="10201910" y="3143250"/>
            <a:ext cx="998855" cy="43116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 name="矩形 4"/>
          <p:cNvSpPr/>
          <p:nvPr/>
        </p:nvSpPr>
        <p:spPr>
          <a:xfrm>
            <a:off x="8966835" y="4110990"/>
            <a:ext cx="998855" cy="43116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椭圆 5"/>
          <p:cNvSpPr>
            <a:spLocks noChangeAspect="1"/>
          </p:cNvSpPr>
          <p:nvPr>
            <p:custDataLst>
              <p:tags r:id="rId2"/>
            </p:custDataLst>
          </p:nvPr>
        </p:nvSpPr>
        <p:spPr>
          <a:xfrm>
            <a:off x="2454910" y="1300480"/>
            <a:ext cx="732155" cy="702945"/>
          </a:xfrm>
          <a:prstGeom prst="ellipse">
            <a:avLst/>
          </a:prstGeom>
          <a:solidFill>
            <a:schemeClr val="bg1"/>
          </a:solidFill>
          <a:ln>
            <a:noFill/>
          </a:ln>
          <a:effectLst>
            <a:outerShdw blurRad="381000" dist="25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kumimoji="1" lang="zh-CN" altLang="en-US" sz="1600" dirty="0">
              <a:solidFill>
                <a:srgbClr val="262626"/>
              </a:solidFill>
              <a:latin typeface="阿里巴巴普惠体 Light" pitchFamily="18" charset="-122"/>
              <a:ea typeface="阿里巴巴普惠体 Light" pitchFamily="18" charset="-122"/>
              <a:cs typeface="Calibri Light" panose="020F0302020204030204" pitchFamily="34" charset="0"/>
              <a:sym typeface="Times New Roman" panose="02020603050405020304"/>
            </a:endParaRPr>
          </a:p>
        </p:txBody>
      </p:sp>
      <p:sp>
        <p:nvSpPr>
          <p:cNvPr id="18" name="任意形状 22"/>
          <p:cNvSpPr>
            <a:spLocks noChangeAspect="1"/>
          </p:cNvSpPr>
          <p:nvPr>
            <p:custDataLst>
              <p:tags r:id="rId3"/>
            </p:custDataLst>
          </p:nvPr>
        </p:nvSpPr>
        <p:spPr>
          <a:xfrm>
            <a:off x="2629535" y="1423670"/>
            <a:ext cx="383540" cy="462280"/>
          </a:xfrm>
          <a:custGeom>
            <a:avLst/>
            <a:gdLst>
              <a:gd name="connsiteX0" fmla="*/ 342746 w 892317"/>
              <a:gd name="connsiteY0" fmla="*/ 1020247 h 1120238"/>
              <a:gd name="connsiteX1" fmla="*/ 342746 w 892317"/>
              <a:gd name="connsiteY1" fmla="*/ 1068539 h 1120238"/>
              <a:gd name="connsiteX2" fmla="*/ 539706 w 892317"/>
              <a:gd name="connsiteY2" fmla="*/ 1068539 h 1120238"/>
              <a:gd name="connsiteX3" fmla="*/ 539706 w 892317"/>
              <a:gd name="connsiteY3" fmla="*/ 1020247 h 1120238"/>
              <a:gd name="connsiteX4" fmla="*/ 314315 w 892317"/>
              <a:gd name="connsiteY4" fmla="*/ 968547 h 1120238"/>
              <a:gd name="connsiteX5" fmla="*/ 568145 w 892317"/>
              <a:gd name="connsiteY5" fmla="*/ 968547 h 1120238"/>
              <a:gd name="connsiteX6" fmla="*/ 596580 w 892317"/>
              <a:gd name="connsiteY6" fmla="*/ 994398 h 1120238"/>
              <a:gd name="connsiteX7" fmla="*/ 596580 w 892317"/>
              <a:gd name="connsiteY7" fmla="*/ 1094388 h 1120238"/>
              <a:gd name="connsiteX8" fmla="*/ 568145 w 892317"/>
              <a:gd name="connsiteY8" fmla="*/ 1120238 h 1120238"/>
              <a:gd name="connsiteX9" fmla="*/ 314315 w 892317"/>
              <a:gd name="connsiteY9" fmla="*/ 1120238 h 1120238"/>
              <a:gd name="connsiteX10" fmla="*/ 285881 w 892317"/>
              <a:gd name="connsiteY10" fmla="*/ 1094388 h 1120238"/>
              <a:gd name="connsiteX11" fmla="*/ 285881 w 892317"/>
              <a:gd name="connsiteY11" fmla="*/ 994398 h 1120238"/>
              <a:gd name="connsiteX12" fmla="*/ 314315 w 892317"/>
              <a:gd name="connsiteY12" fmla="*/ 968547 h 1120238"/>
              <a:gd name="connsiteX13" fmla="*/ 288136 w 892317"/>
              <a:gd name="connsiteY13" fmla="*/ 453328 h 1120238"/>
              <a:gd name="connsiteX14" fmla="*/ 352127 w 892317"/>
              <a:gd name="connsiteY14" fmla="*/ 505115 h 1120238"/>
              <a:gd name="connsiteX15" fmla="*/ 364674 w 892317"/>
              <a:gd name="connsiteY15" fmla="*/ 526080 h 1120238"/>
              <a:gd name="connsiteX16" fmla="*/ 377218 w 892317"/>
              <a:gd name="connsiteY16" fmla="*/ 505119 h 1120238"/>
              <a:gd name="connsiteX17" fmla="*/ 441212 w 892317"/>
              <a:gd name="connsiteY17" fmla="*/ 453328 h 1120238"/>
              <a:gd name="connsiteX18" fmla="*/ 505215 w 892317"/>
              <a:gd name="connsiteY18" fmla="*/ 505119 h 1120238"/>
              <a:gd name="connsiteX19" fmla="*/ 517764 w 892317"/>
              <a:gd name="connsiteY19" fmla="*/ 526080 h 1120238"/>
              <a:gd name="connsiteX20" fmla="*/ 530315 w 892317"/>
              <a:gd name="connsiteY20" fmla="*/ 505115 h 1120238"/>
              <a:gd name="connsiteX21" fmla="*/ 594314 w 892317"/>
              <a:gd name="connsiteY21" fmla="*/ 453328 h 1120238"/>
              <a:gd name="connsiteX22" fmla="*/ 622796 w 892317"/>
              <a:gd name="connsiteY22" fmla="*/ 479134 h 1120238"/>
              <a:gd name="connsiteX23" fmla="*/ 595538 w 892317"/>
              <a:gd name="connsiteY23" fmla="*/ 505005 h 1120238"/>
              <a:gd name="connsiteX24" fmla="*/ 581767 w 892317"/>
              <a:gd name="connsiteY24" fmla="*/ 527139 h 1120238"/>
              <a:gd name="connsiteX25" fmla="*/ 517764 w 892317"/>
              <a:gd name="connsiteY25" fmla="*/ 578935 h 1120238"/>
              <a:gd name="connsiteX26" fmla="*/ 453764 w 892317"/>
              <a:gd name="connsiteY26" fmla="*/ 527148 h 1120238"/>
              <a:gd name="connsiteX27" fmla="*/ 441217 w 892317"/>
              <a:gd name="connsiteY27" fmla="*/ 506183 h 1120238"/>
              <a:gd name="connsiteX28" fmla="*/ 428669 w 892317"/>
              <a:gd name="connsiteY28" fmla="*/ 527143 h 1120238"/>
              <a:gd name="connsiteX29" fmla="*/ 364674 w 892317"/>
              <a:gd name="connsiteY29" fmla="*/ 578935 h 1120238"/>
              <a:gd name="connsiteX30" fmla="*/ 300671 w 892317"/>
              <a:gd name="connsiteY30" fmla="*/ 527139 h 1120238"/>
              <a:gd name="connsiteX31" fmla="*/ 286908 w 892317"/>
              <a:gd name="connsiteY31" fmla="*/ 505005 h 1120238"/>
              <a:gd name="connsiteX32" fmla="*/ 259674 w 892317"/>
              <a:gd name="connsiteY32" fmla="*/ 478107 h 1120238"/>
              <a:gd name="connsiteX33" fmla="*/ 288136 w 892317"/>
              <a:gd name="connsiteY33" fmla="*/ 453328 h 1120238"/>
              <a:gd name="connsiteX34" fmla="*/ 441229 w 892317"/>
              <a:gd name="connsiteY34" fmla="*/ 225034 h 1120238"/>
              <a:gd name="connsiteX35" fmla="*/ 149531 w 892317"/>
              <a:gd name="connsiteY35" fmla="*/ 490209 h 1120238"/>
              <a:gd name="connsiteX36" fmla="*/ 325593 w 892317"/>
              <a:gd name="connsiteY36" fmla="*/ 733716 h 1120238"/>
              <a:gd name="connsiteX37" fmla="*/ 342746 w 892317"/>
              <a:gd name="connsiteY37" fmla="*/ 757442 h 1120238"/>
              <a:gd name="connsiteX38" fmla="*/ 342746 w 892317"/>
              <a:gd name="connsiteY38" fmla="*/ 899517 h 1120238"/>
              <a:gd name="connsiteX39" fmla="*/ 539706 w 892317"/>
              <a:gd name="connsiteY39" fmla="*/ 899517 h 1120238"/>
              <a:gd name="connsiteX40" fmla="*/ 539706 w 892317"/>
              <a:gd name="connsiteY40" fmla="*/ 757442 h 1120238"/>
              <a:gd name="connsiteX41" fmla="*/ 556857 w 892317"/>
              <a:gd name="connsiteY41" fmla="*/ 733716 h 1120238"/>
              <a:gd name="connsiteX42" fmla="*/ 732918 w 892317"/>
              <a:gd name="connsiteY42" fmla="*/ 490209 h 1120238"/>
              <a:gd name="connsiteX43" fmla="*/ 441229 w 892317"/>
              <a:gd name="connsiteY43" fmla="*/ 225034 h 1120238"/>
              <a:gd name="connsiteX44" fmla="*/ 28436 w 892317"/>
              <a:gd name="connsiteY44" fmla="*/ 174954 h 1120238"/>
              <a:gd name="connsiteX45" fmla="*/ 48542 w 892317"/>
              <a:gd name="connsiteY45" fmla="*/ 182526 h 1120238"/>
              <a:gd name="connsiteX46" fmla="*/ 107358 w 892317"/>
              <a:gd name="connsiteY46" fmla="*/ 235994 h 1120238"/>
              <a:gd name="connsiteX47" fmla="*/ 107360 w 892317"/>
              <a:gd name="connsiteY47" fmla="*/ 272552 h 1120238"/>
              <a:gd name="connsiteX48" fmla="*/ 87255 w 892317"/>
              <a:gd name="connsiteY48" fmla="*/ 280124 h 1120238"/>
              <a:gd name="connsiteX49" fmla="*/ 67147 w 892317"/>
              <a:gd name="connsiteY49" fmla="*/ 272555 h 1120238"/>
              <a:gd name="connsiteX50" fmla="*/ 8327 w 892317"/>
              <a:gd name="connsiteY50" fmla="*/ 219083 h 1120238"/>
              <a:gd name="connsiteX51" fmla="*/ 8329 w 892317"/>
              <a:gd name="connsiteY51" fmla="*/ 182525 h 1120238"/>
              <a:gd name="connsiteX52" fmla="*/ 28436 w 892317"/>
              <a:gd name="connsiteY52" fmla="*/ 174954 h 1120238"/>
              <a:gd name="connsiteX53" fmla="*/ 441236 w 892317"/>
              <a:gd name="connsiteY53" fmla="*/ 173330 h 1120238"/>
              <a:gd name="connsiteX54" fmla="*/ 789796 w 892317"/>
              <a:gd name="connsiteY54" fmla="*/ 490206 h 1120238"/>
              <a:gd name="connsiteX55" fmla="*/ 596589 w 892317"/>
              <a:gd name="connsiteY55" fmla="*/ 773923 h 1120238"/>
              <a:gd name="connsiteX56" fmla="*/ 596589 w 892317"/>
              <a:gd name="connsiteY56" fmla="*/ 925367 h 1120238"/>
              <a:gd name="connsiteX57" fmla="*/ 568145 w 892317"/>
              <a:gd name="connsiteY57" fmla="*/ 951217 h 1120238"/>
              <a:gd name="connsiteX58" fmla="*/ 314315 w 892317"/>
              <a:gd name="connsiteY58" fmla="*/ 951217 h 1120238"/>
              <a:gd name="connsiteX59" fmla="*/ 285881 w 892317"/>
              <a:gd name="connsiteY59" fmla="*/ 925367 h 1120238"/>
              <a:gd name="connsiteX60" fmla="*/ 285881 w 892317"/>
              <a:gd name="connsiteY60" fmla="*/ 773923 h 1120238"/>
              <a:gd name="connsiteX61" fmla="*/ 92669 w 892317"/>
              <a:gd name="connsiteY61" fmla="*/ 490206 h 1120238"/>
              <a:gd name="connsiteX62" fmla="*/ 441236 w 892317"/>
              <a:gd name="connsiteY62" fmla="*/ 173330 h 1120238"/>
              <a:gd name="connsiteX63" fmla="*/ 863880 w 892317"/>
              <a:gd name="connsiteY63" fmla="*/ 167572 h 1120238"/>
              <a:gd name="connsiteX64" fmla="*/ 883987 w 892317"/>
              <a:gd name="connsiteY64" fmla="*/ 175142 h 1120238"/>
              <a:gd name="connsiteX65" fmla="*/ 883990 w 892317"/>
              <a:gd name="connsiteY65" fmla="*/ 211700 h 1120238"/>
              <a:gd name="connsiteX66" fmla="*/ 825174 w 892317"/>
              <a:gd name="connsiteY66" fmla="*/ 265169 h 1120238"/>
              <a:gd name="connsiteX67" fmla="*/ 805066 w 892317"/>
              <a:gd name="connsiteY67" fmla="*/ 272740 h 1120238"/>
              <a:gd name="connsiteX68" fmla="*/ 776632 w 892317"/>
              <a:gd name="connsiteY68" fmla="*/ 246888 h 1120238"/>
              <a:gd name="connsiteX69" fmla="*/ 784958 w 892317"/>
              <a:gd name="connsiteY69" fmla="*/ 228613 h 1120238"/>
              <a:gd name="connsiteX70" fmla="*/ 843773 w 892317"/>
              <a:gd name="connsiteY70" fmla="*/ 175145 h 1120238"/>
              <a:gd name="connsiteX71" fmla="*/ 863880 w 892317"/>
              <a:gd name="connsiteY71" fmla="*/ 167572 h 1120238"/>
              <a:gd name="connsiteX72" fmla="*/ 698207 w 892317"/>
              <a:gd name="connsiteY72" fmla="*/ 42791 h 1120238"/>
              <a:gd name="connsiteX73" fmla="*/ 713752 w 892317"/>
              <a:gd name="connsiteY73" fmla="*/ 76507 h 1120238"/>
              <a:gd name="connsiteX74" fmla="*/ 713660 w 892317"/>
              <a:gd name="connsiteY74" fmla="*/ 76708 h 1120238"/>
              <a:gd name="connsiteX75" fmla="*/ 681825 w 892317"/>
              <a:gd name="connsiteY75" fmla="*/ 146569 h 1120238"/>
              <a:gd name="connsiteX76" fmla="*/ 655542 w 892317"/>
              <a:gd name="connsiteY76" fmla="*/ 162533 h 1120238"/>
              <a:gd name="connsiteX77" fmla="*/ 627117 w 892317"/>
              <a:gd name="connsiteY77" fmla="*/ 136675 h 1120238"/>
              <a:gd name="connsiteX78" fmla="*/ 629285 w 892317"/>
              <a:gd name="connsiteY78" fmla="*/ 126783 h 1120238"/>
              <a:gd name="connsiteX79" fmla="*/ 661121 w 892317"/>
              <a:gd name="connsiteY79" fmla="*/ 56922 h 1120238"/>
              <a:gd name="connsiteX80" fmla="*/ 698207 w 892317"/>
              <a:gd name="connsiteY80" fmla="*/ 42791 h 1120238"/>
              <a:gd name="connsiteX81" fmla="*/ 207526 w 892317"/>
              <a:gd name="connsiteY81" fmla="*/ 42790 h 1120238"/>
              <a:gd name="connsiteX82" fmla="*/ 222980 w 892317"/>
              <a:gd name="connsiteY82" fmla="*/ 56720 h 1120238"/>
              <a:gd name="connsiteX83" fmla="*/ 223072 w 892317"/>
              <a:gd name="connsiteY83" fmla="*/ 56922 h 1120238"/>
              <a:gd name="connsiteX84" fmla="*/ 254907 w 892317"/>
              <a:gd name="connsiteY84" fmla="*/ 126783 h 1120238"/>
              <a:gd name="connsiteX85" fmla="*/ 239530 w 892317"/>
              <a:gd name="connsiteY85" fmla="*/ 160562 h 1120238"/>
              <a:gd name="connsiteX86" fmla="*/ 228650 w 892317"/>
              <a:gd name="connsiteY86" fmla="*/ 162533 h 1120238"/>
              <a:gd name="connsiteX87" fmla="*/ 202368 w 892317"/>
              <a:gd name="connsiteY87" fmla="*/ 146569 h 1120238"/>
              <a:gd name="connsiteX88" fmla="*/ 170532 w 892317"/>
              <a:gd name="connsiteY88" fmla="*/ 76708 h 1120238"/>
              <a:gd name="connsiteX89" fmla="*/ 185763 w 892317"/>
              <a:gd name="connsiteY89" fmla="*/ 42874 h 1120238"/>
              <a:gd name="connsiteX90" fmla="*/ 207526 w 892317"/>
              <a:gd name="connsiteY90" fmla="*/ 42790 h 1120238"/>
              <a:gd name="connsiteX91" fmla="*/ 441225 w 892317"/>
              <a:gd name="connsiteY91" fmla="*/ 0 h 1120238"/>
              <a:gd name="connsiteX92" fmla="*/ 469660 w 892317"/>
              <a:gd name="connsiteY92" fmla="*/ 25850 h 1120238"/>
              <a:gd name="connsiteX93" fmla="*/ 469660 w 892317"/>
              <a:gd name="connsiteY93" fmla="*/ 101473 h 1120238"/>
              <a:gd name="connsiteX94" fmla="*/ 441225 w 892317"/>
              <a:gd name="connsiteY94" fmla="*/ 127322 h 1120238"/>
              <a:gd name="connsiteX95" fmla="*/ 412789 w 892317"/>
              <a:gd name="connsiteY95" fmla="*/ 101473 h 1120238"/>
              <a:gd name="connsiteX96" fmla="*/ 412789 w 892317"/>
              <a:gd name="connsiteY96" fmla="*/ 25850 h 1120238"/>
              <a:gd name="connsiteX97" fmla="*/ 441225 w 892317"/>
              <a:gd name="connsiteY97" fmla="*/ 0 h 112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92317" h="1120238">
                <a:moveTo>
                  <a:pt x="342746" y="1020247"/>
                </a:moveTo>
                <a:lnTo>
                  <a:pt x="342746" y="1068539"/>
                </a:lnTo>
                <a:lnTo>
                  <a:pt x="539706" y="1068539"/>
                </a:lnTo>
                <a:lnTo>
                  <a:pt x="539706" y="1020247"/>
                </a:lnTo>
                <a:close/>
                <a:moveTo>
                  <a:pt x="314315" y="968547"/>
                </a:moveTo>
                <a:lnTo>
                  <a:pt x="568145" y="968547"/>
                </a:lnTo>
                <a:cubicBezTo>
                  <a:pt x="583850" y="968547"/>
                  <a:pt x="596580" y="980121"/>
                  <a:pt x="596580" y="994398"/>
                </a:cubicBezTo>
                <a:lnTo>
                  <a:pt x="596580" y="1094388"/>
                </a:lnTo>
                <a:cubicBezTo>
                  <a:pt x="596580" y="1108664"/>
                  <a:pt x="583850" y="1120238"/>
                  <a:pt x="568145" y="1120238"/>
                </a:cubicBezTo>
                <a:lnTo>
                  <a:pt x="314315" y="1120238"/>
                </a:lnTo>
                <a:cubicBezTo>
                  <a:pt x="298612" y="1120238"/>
                  <a:pt x="285881" y="1108664"/>
                  <a:pt x="285881" y="1094388"/>
                </a:cubicBezTo>
                <a:lnTo>
                  <a:pt x="285881" y="994398"/>
                </a:lnTo>
                <a:cubicBezTo>
                  <a:pt x="285881" y="980121"/>
                  <a:pt x="298612" y="968547"/>
                  <a:pt x="314315" y="968547"/>
                </a:cubicBezTo>
                <a:close/>
                <a:moveTo>
                  <a:pt x="288136" y="453328"/>
                </a:moveTo>
                <a:cubicBezTo>
                  <a:pt x="325309" y="453328"/>
                  <a:pt x="341447" y="484494"/>
                  <a:pt x="352127" y="505115"/>
                </a:cubicBezTo>
                <a:cubicBezTo>
                  <a:pt x="355477" y="511589"/>
                  <a:pt x="360761" y="521789"/>
                  <a:pt x="364674" y="526080"/>
                </a:cubicBezTo>
                <a:cubicBezTo>
                  <a:pt x="368587" y="521789"/>
                  <a:pt x="373867" y="511592"/>
                  <a:pt x="377218" y="505119"/>
                </a:cubicBezTo>
                <a:cubicBezTo>
                  <a:pt x="387898" y="484494"/>
                  <a:pt x="404036" y="453328"/>
                  <a:pt x="441212" y="453328"/>
                </a:cubicBezTo>
                <a:cubicBezTo>
                  <a:pt x="478393" y="453328"/>
                  <a:pt x="494537" y="484494"/>
                  <a:pt x="505215" y="505119"/>
                </a:cubicBezTo>
                <a:cubicBezTo>
                  <a:pt x="508567" y="511592"/>
                  <a:pt x="513851" y="521792"/>
                  <a:pt x="517764" y="526080"/>
                </a:cubicBezTo>
                <a:cubicBezTo>
                  <a:pt x="521680" y="521792"/>
                  <a:pt x="526965" y="511589"/>
                  <a:pt x="530315" y="505115"/>
                </a:cubicBezTo>
                <a:cubicBezTo>
                  <a:pt x="540995" y="484494"/>
                  <a:pt x="557138" y="453328"/>
                  <a:pt x="594314" y="453328"/>
                </a:cubicBezTo>
                <a:cubicBezTo>
                  <a:pt x="610020" y="453303"/>
                  <a:pt x="622771" y="464858"/>
                  <a:pt x="622796" y="479134"/>
                </a:cubicBezTo>
                <a:cubicBezTo>
                  <a:pt x="622821" y="493012"/>
                  <a:pt x="610790" y="504430"/>
                  <a:pt x="595538" y="505005"/>
                </a:cubicBezTo>
                <a:cubicBezTo>
                  <a:pt x="591572" y="508210"/>
                  <a:pt x="585483" y="519965"/>
                  <a:pt x="581767" y="527139"/>
                </a:cubicBezTo>
                <a:cubicBezTo>
                  <a:pt x="571087" y="547767"/>
                  <a:pt x="554949" y="578935"/>
                  <a:pt x="517764" y="578935"/>
                </a:cubicBezTo>
                <a:cubicBezTo>
                  <a:pt x="480588" y="578935"/>
                  <a:pt x="464444" y="547767"/>
                  <a:pt x="453764" y="527148"/>
                </a:cubicBezTo>
                <a:cubicBezTo>
                  <a:pt x="450413" y="520672"/>
                  <a:pt x="445129" y="510469"/>
                  <a:pt x="441217" y="506183"/>
                </a:cubicBezTo>
                <a:cubicBezTo>
                  <a:pt x="437306" y="510469"/>
                  <a:pt x="432019" y="520669"/>
                  <a:pt x="428669" y="527143"/>
                </a:cubicBezTo>
                <a:cubicBezTo>
                  <a:pt x="417989" y="547767"/>
                  <a:pt x="401850" y="578935"/>
                  <a:pt x="364674" y="578935"/>
                </a:cubicBezTo>
                <a:cubicBezTo>
                  <a:pt x="327494" y="578935"/>
                  <a:pt x="311354" y="547767"/>
                  <a:pt x="300671" y="527139"/>
                </a:cubicBezTo>
                <a:cubicBezTo>
                  <a:pt x="296959" y="519968"/>
                  <a:pt x="290874" y="508214"/>
                  <a:pt x="286908" y="505005"/>
                </a:cubicBezTo>
                <a:cubicBezTo>
                  <a:pt x="271218" y="504414"/>
                  <a:pt x="259025" y="492372"/>
                  <a:pt x="259674" y="478107"/>
                </a:cubicBezTo>
                <a:cubicBezTo>
                  <a:pt x="260306" y="464241"/>
                  <a:pt x="272868" y="453302"/>
                  <a:pt x="288136" y="453328"/>
                </a:cubicBezTo>
                <a:close/>
                <a:moveTo>
                  <a:pt x="441229" y="225034"/>
                </a:moveTo>
                <a:cubicBezTo>
                  <a:pt x="280384" y="225034"/>
                  <a:pt x="149531" y="343991"/>
                  <a:pt x="149531" y="490209"/>
                </a:cubicBezTo>
                <a:cubicBezTo>
                  <a:pt x="149495" y="596050"/>
                  <a:pt x="218702" y="691770"/>
                  <a:pt x="325593" y="733716"/>
                </a:cubicBezTo>
                <a:cubicBezTo>
                  <a:pt x="336004" y="737806"/>
                  <a:pt x="342744" y="747132"/>
                  <a:pt x="342746" y="757442"/>
                </a:cubicBezTo>
                <a:lnTo>
                  <a:pt x="342746" y="899517"/>
                </a:lnTo>
                <a:lnTo>
                  <a:pt x="539706" y="899517"/>
                </a:lnTo>
                <a:lnTo>
                  <a:pt x="539706" y="757442"/>
                </a:lnTo>
                <a:cubicBezTo>
                  <a:pt x="539707" y="747132"/>
                  <a:pt x="546447" y="737808"/>
                  <a:pt x="556857" y="733716"/>
                </a:cubicBezTo>
                <a:cubicBezTo>
                  <a:pt x="663745" y="691768"/>
                  <a:pt x="732953" y="596048"/>
                  <a:pt x="732918" y="490209"/>
                </a:cubicBezTo>
                <a:cubicBezTo>
                  <a:pt x="732918" y="343991"/>
                  <a:pt x="602068" y="225034"/>
                  <a:pt x="441229" y="225034"/>
                </a:cubicBezTo>
                <a:close/>
                <a:moveTo>
                  <a:pt x="28436" y="174954"/>
                </a:moveTo>
                <a:cubicBezTo>
                  <a:pt x="35713" y="174955"/>
                  <a:pt x="42990" y="177479"/>
                  <a:pt x="48542" y="182526"/>
                </a:cubicBezTo>
                <a:lnTo>
                  <a:pt x="107358" y="235994"/>
                </a:lnTo>
                <a:cubicBezTo>
                  <a:pt x="118464" y="246089"/>
                  <a:pt x="118465" y="262456"/>
                  <a:pt x="107360" y="272552"/>
                </a:cubicBezTo>
                <a:cubicBezTo>
                  <a:pt x="102027" y="277400"/>
                  <a:pt x="94797" y="280124"/>
                  <a:pt x="87255" y="280124"/>
                </a:cubicBezTo>
                <a:cubicBezTo>
                  <a:pt x="79711" y="280132"/>
                  <a:pt x="72477" y="277408"/>
                  <a:pt x="67147" y="272555"/>
                </a:cubicBezTo>
                <a:lnTo>
                  <a:pt x="8327" y="219083"/>
                </a:lnTo>
                <a:cubicBezTo>
                  <a:pt x="-2776" y="208987"/>
                  <a:pt x="-2776" y="192619"/>
                  <a:pt x="8329" y="182525"/>
                </a:cubicBezTo>
                <a:cubicBezTo>
                  <a:pt x="13882" y="177477"/>
                  <a:pt x="21159" y="174954"/>
                  <a:pt x="28436" y="174954"/>
                </a:cubicBezTo>
                <a:close/>
                <a:moveTo>
                  <a:pt x="441236" y="173330"/>
                </a:moveTo>
                <a:cubicBezTo>
                  <a:pt x="633428" y="173330"/>
                  <a:pt x="789796" y="315480"/>
                  <a:pt x="789796" y="490206"/>
                </a:cubicBezTo>
                <a:cubicBezTo>
                  <a:pt x="789842" y="610448"/>
                  <a:pt x="715002" y="720350"/>
                  <a:pt x="596589" y="773923"/>
                </a:cubicBezTo>
                <a:lnTo>
                  <a:pt x="596589" y="925367"/>
                </a:lnTo>
                <a:cubicBezTo>
                  <a:pt x="596582" y="939643"/>
                  <a:pt x="583850" y="951214"/>
                  <a:pt x="568145" y="951217"/>
                </a:cubicBezTo>
                <a:lnTo>
                  <a:pt x="314315" y="951217"/>
                </a:lnTo>
                <a:cubicBezTo>
                  <a:pt x="298612" y="951217"/>
                  <a:pt x="285881" y="939643"/>
                  <a:pt x="285881" y="925367"/>
                </a:cubicBezTo>
                <a:lnTo>
                  <a:pt x="285881" y="773923"/>
                </a:lnTo>
                <a:cubicBezTo>
                  <a:pt x="167465" y="720352"/>
                  <a:pt x="92621" y="610451"/>
                  <a:pt x="92669" y="490206"/>
                </a:cubicBezTo>
                <a:cubicBezTo>
                  <a:pt x="92669" y="315480"/>
                  <a:pt x="249034" y="173330"/>
                  <a:pt x="441236" y="173330"/>
                </a:cubicBezTo>
                <a:close/>
                <a:moveTo>
                  <a:pt x="863880" y="167572"/>
                </a:moveTo>
                <a:cubicBezTo>
                  <a:pt x="871157" y="167571"/>
                  <a:pt x="878434" y="170095"/>
                  <a:pt x="883987" y="175142"/>
                </a:cubicBezTo>
                <a:cubicBezTo>
                  <a:pt x="895093" y="185237"/>
                  <a:pt x="895094" y="201604"/>
                  <a:pt x="883990" y="211700"/>
                </a:cubicBezTo>
                <a:lnTo>
                  <a:pt x="825174" y="265169"/>
                </a:lnTo>
                <a:cubicBezTo>
                  <a:pt x="819845" y="270023"/>
                  <a:pt x="812609" y="272746"/>
                  <a:pt x="805066" y="272740"/>
                </a:cubicBezTo>
                <a:cubicBezTo>
                  <a:pt x="789362" y="272738"/>
                  <a:pt x="776632" y="261164"/>
                  <a:pt x="776632" y="246888"/>
                </a:cubicBezTo>
                <a:cubicBezTo>
                  <a:pt x="776634" y="240033"/>
                  <a:pt x="779629" y="233461"/>
                  <a:pt x="784958" y="228613"/>
                </a:cubicBezTo>
                <a:lnTo>
                  <a:pt x="843773" y="175145"/>
                </a:lnTo>
                <a:cubicBezTo>
                  <a:pt x="849326" y="170097"/>
                  <a:pt x="856603" y="167573"/>
                  <a:pt x="863880" y="167572"/>
                </a:cubicBezTo>
                <a:close/>
                <a:moveTo>
                  <a:pt x="698207" y="42791"/>
                </a:moveTo>
                <a:cubicBezTo>
                  <a:pt x="712741" y="48199"/>
                  <a:pt x="719701" y="63294"/>
                  <a:pt x="713752" y="76507"/>
                </a:cubicBezTo>
                <a:cubicBezTo>
                  <a:pt x="713722" y="76574"/>
                  <a:pt x="713692" y="76641"/>
                  <a:pt x="713660" y="76708"/>
                </a:cubicBezTo>
                <a:lnTo>
                  <a:pt x="681825" y="146569"/>
                </a:lnTo>
                <a:cubicBezTo>
                  <a:pt x="677423" y="156234"/>
                  <a:pt x="667050" y="162535"/>
                  <a:pt x="655542" y="162533"/>
                </a:cubicBezTo>
                <a:cubicBezTo>
                  <a:pt x="639839" y="162528"/>
                  <a:pt x="627112" y="150951"/>
                  <a:pt x="627117" y="136675"/>
                </a:cubicBezTo>
                <a:cubicBezTo>
                  <a:pt x="627119" y="133280"/>
                  <a:pt x="627855" y="129919"/>
                  <a:pt x="629285" y="126783"/>
                </a:cubicBezTo>
                <a:lnTo>
                  <a:pt x="661121" y="56922"/>
                </a:lnTo>
                <a:cubicBezTo>
                  <a:pt x="667069" y="43709"/>
                  <a:pt x="683673" y="37383"/>
                  <a:pt x="698207" y="42791"/>
                </a:cubicBezTo>
                <a:close/>
                <a:moveTo>
                  <a:pt x="207526" y="42790"/>
                </a:moveTo>
                <a:cubicBezTo>
                  <a:pt x="214261" y="45296"/>
                  <a:pt x="219945" y="50137"/>
                  <a:pt x="222980" y="56720"/>
                </a:cubicBezTo>
                <a:cubicBezTo>
                  <a:pt x="223011" y="56788"/>
                  <a:pt x="223041" y="56855"/>
                  <a:pt x="223072" y="56922"/>
                </a:cubicBezTo>
                <a:lnTo>
                  <a:pt x="254907" y="126783"/>
                </a:lnTo>
                <a:cubicBezTo>
                  <a:pt x="260922" y="139971"/>
                  <a:pt x="254038" y="155094"/>
                  <a:pt x="239530" y="160562"/>
                </a:cubicBezTo>
                <a:cubicBezTo>
                  <a:pt x="236081" y="161863"/>
                  <a:pt x="232383" y="162532"/>
                  <a:pt x="228650" y="162533"/>
                </a:cubicBezTo>
                <a:cubicBezTo>
                  <a:pt x="217143" y="162535"/>
                  <a:pt x="206768" y="156234"/>
                  <a:pt x="202368" y="146569"/>
                </a:cubicBezTo>
                <a:lnTo>
                  <a:pt x="170532" y="76708"/>
                </a:lnTo>
                <a:cubicBezTo>
                  <a:pt x="164461" y="63541"/>
                  <a:pt x="171280" y="48393"/>
                  <a:pt x="185763" y="42874"/>
                </a:cubicBezTo>
                <a:cubicBezTo>
                  <a:pt x="193004" y="40115"/>
                  <a:pt x="200791" y="40284"/>
                  <a:pt x="207526" y="42790"/>
                </a:cubicBezTo>
                <a:close/>
                <a:moveTo>
                  <a:pt x="441225" y="0"/>
                </a:moveTo>
                <a:cubicBezTo>
                  <a:pt x="456930" y="0"/>
                  <a:pt x="469660" y="11574"/>
                  <a:pt x="469660" y="25850"/>
                </a:cubicBezTo>
                <a:lnTo>
                  <a:pt x="469660" y="101473"/>
                </a:lnTo>
                <a:cubicBezTo>
                  <a:pt x="469660" y="115749"/>
                  <a:pt x="456930" y="127322"/>
                  <a:pt x="441225" y="127322"/>
                </a:cubicBezTo>
                <a:cubicBezTo>
                  <a:pt x="425520" y="127322"/>
                  <a:pt x="412789" y="115749"/>
                  <a:pt x="412789" y="101473"/>
                </a:cubicBezTo>
                <a:lnTo>
                  <a:pt x="412789" y="25850"/>
                </a:lnTo>
                <a:cubicBezTo>
                  <a:pt x="412789" y="11574"/>
                  <a:pt x="425520" y="0"/>
                  <a:pt x="441225" y="0"/>
                </a:cubicBezTo>
                <a:close/>
              </a:path>
            </a:pathLst>
          </a:custGeom>
          <a:solidFill>
            <a:schemeClr val="accent1"/>
          </a:solidFill>
          <a:ln w="1395" cap="flat">
            <a:noFill/>
            <a:prstDash val="solid"/>
            <a:miter/>
          </a:ln>
        </p:spPr>
        <p:txBody>
          <a:bodyPr wrap="square" rtlCol="0" anchor="ctr">
            <a:noAutofit/>
          </a:bodyPr>
          <a:lstStyle/>
          <a:p>
            <a:endParaRPr lang="zh-CN" altLang="en-US" dirty="0">
              <a:latin typeface="阿里巴巴普惠体 Light" pitchFamily="18" charset="-122"/>
              <a:ea typeface="阿里巴巴普惠体 Light" pitchFamily="18" charset="-122"/>
              <a:sym typeface="Times New Roman" panose="02020603050405020304"/>
            </a:endParaRPr>
          </a:p>
        </p:txBody>
      </p:sp>
      <p:sp>
        <p:nvSpPr>
          <p:cNvPr id="7" name="矩形 6"/>
          <p:cNvSpPr/>
          <p:nvPr/>
        </p:nvSpPr>
        <p:spPr>
          <a:xfrm>
            <a:off x="10201910" y="3981450"/>
            <a:ext cx="998855" cy="56070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 name="文本框 9"/>
          <p:cNvSpPr txBox="1"/>
          <p:nvPr/>
        </p:nvSpPr>
        <p:spPr>
          <a:xfrm>
            <a:off x="800100" y="2057400"/>
            <a:ext cx="7903210" cy="368300"/>
          </a:xfrm>
          <a:prstGeom prst="rect">
            <a:avLst/>
          </a:prstGeom>
          <a:noFill/>
        </p:spPr>
        <p:txBody>
          <a:bodyPr wrap="square" rtlCol="0">
            <a:spAutoFit/>
          </a:bodyPr>
          <a:p>
            <a:r>
              <a:rPr lang="zh-CN" altLang="en-US"/>
              <a:t>要理解</a:t>
            </a:r>
            <a:r>
              <a:rPr lang="zh-CN" altLang="en-US">
                <a:sym typeface="+mn-ea"/>
              </a:rPr>
              <a:t>Multi-Head Attention，首先需要理解Single-Head Attention。</a:t>
            </a:r>
            <a:endParaRPr lang="zh-CN" altLang="en-US"/>
          </a:p>
        </p:txBody>
      </p:sp>
      <p:sp>
        <p:nvSpPr>
          <p:cNvPr id="11" name="文本框 10"/>
          <p:cNvSpPr txBox="1"/>
          <p:nvPr/>
        </p:nvSpPr>
        <p:spPr>
          <a:xfrm>
            <a:off x="712470" y="6317615"/>
            <a:ext cx="8077835" cy="368300"/>
          </a:xfrm>
          <a:prstGeom prst="rect">
            <a:avLst/>
          </a:prstGeom>
          <a:noFill/>
        </p:spPr>
        <p:txBody>
          <a:bodyPr wrap="square" rtlCol="0">
            <a:spAutoFit/>
          </a:bodyPr>
          <a:p>
            <a:r>
              <a:rPr lang="en-US" altLang="zh-CN" i="1"/>
              <a:t>f(Q, K)</a:t>
            </a:r>
            <a:r>
              <a:rPr lang="zh-CN" altLang="en-US" i="1"/>
              <a:t>：一种计算方式，论文中为</a:t>
            </a:r>
            <a:r>
              <a:rPr lang="en-US" altLang="zh-CN" i="1"/>
              <a:t>Scaled Dot-Product</a:t>
            </a:r>
            <a:r>
              <a:rPr lang="zh-CN" altLang="en-US" i="1"/>
              <a:t>（缩放点积）方式</a:t>
            </a:r>
            <a:endParaRPr lang="zh-CN" altLang="en-US" i="1"/>
          </a:p>
        </p:txBody>
      </p:sp>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模块</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sp>
        <p:nvSpPr>
          <p:cNvPr id="4" name="文本框 3"/>
          <p:cNvSpPr txBox="1"/>
          <p:nvPr/>
        </p:nvSpPr>
        <p:spPr>
          <a:xfrm>
            <a:off x="800100" y="1450340"/>
            <a:ext cx="7902575" cy="473075"/>
          </a:xfrm>
          <a:prstGeom prst="rect">
            <a:avLst/>
          </a:prstGeom>
          <a:noFill/>
        </p:spPr>
        <p:txBody>
          <a:bodyPr wrap="square" rtlCol="0">
            <a:noAutofit/>
          </a:bodyPr>
          <a:p>
            <a:pPr algn="ctr"/>
            <a:r>
              <a:rPr lang="en-US" altLang="zh-CN" sz="2000" b="1">
                <a:sym typeface="+mn-ea"/>
              </a:rPr>
              <a:t>Multi-Head Att</a:t>
            </a:r>
            <a:r>
              <a:rPr lang="en-US" altLang="zh-CN" sz="2000" b="1">
                <a:sym typeface="+mn-ea"/>
              </a:rPr>
              <a:t>ention</a:t>
            </a:r>
            <a:endParaRPr lang="en-US" altLang="zh-CN" sz="2000" b="1">
              <a:sym typeface="+mn-ea"/>
            </a:endParaRPr>
          </a:p>
        </p:txBody>
      </p:sp>
      <p:sp>
        <p:nvSpPr>
          <p:cNvPr id="8" name="文本框 7"/>
          <p:cNvSpPr txBox="1"/>
          <p:nvPr/>
        </p:nvSpPr>
        <p:spPr>
          <a:xfrm>
            <a:off x="785495" y="2032635"/>
            <a:ext cx="7828280" cy="2246630"/>
          </a:xfrm>
          <a:prstGeom prst="rect">
            <a:avLst/>
          </a:prstGeom>
          <a:noFill/>
        </p:spPr>
        <p:txBody>
          <a:bodyPr wrap="square" rtlCol="0">
            <a:noAutofit/>
          </a:bodyPr>
          <a:p>
            <a:pPr indent="0"/>
            <a:r>
              <a:rPr lang="en-US" altLang="zh-CN" sz="2000" b="1">
                <a:sym typeface="+mn-ea"/>
              </a:rPr>
              <a:t>Multi-Head Attention</a:t>
            </a:r>
            <a:r>
              <a:rPr lang="zh-CN" altLang="en-US" sz="2000" b="1"/>
              <a:t>（</a:t>
            </a:r>
            <a:r>
              <a:rPr lang="zh-CN" altLang="en-US" sz="2000" b="1"/>
              <a:t>多头注意力）</a:t>
            </a:r>
            <a:r>
              <a:rPr lang="en-US" altLang="zh-CN" sz="2000" b="1"/>
              <a:t>:</a:t>
            </a:r>
            <a:endParaRPr lang="en-US" altLang="zh-CN" sz="2000" b="1"/>
          </a:p>
          <a:p>
            <a:pPr indent="457200"/>
            <a:r>
              <a:rPr lang="zh-CN" altLang="en-US" sz="2000" b="1"/>
              <a:t>目的：</a:t>
            </a:r>
            <a:r>
              <a:rPr lang="zh-CN" altLang="en-US" sz="2000"/>
              <a:t>突破单头注意力的表达局限。</a:t>
            </a:r>
            <a:endParaRPr lang="zh-CN" altLang="en-US" sz="2000"/>
          </a:p>
          <a:p>
            <a:pPr indent="457200"/>
            <a:r>
              <a:rPr lang="zh-CN" altLang="en-US" sz="2000" b="1"/>
              <a:t>单头注意力局限：</a:t>
            </a:r>
            <a:r>
              <a:rPr lang="zh-CN" altLang="en-US" sz="2000"/>
              <a:t>单头注意力仅使用一组参数计算注意力权重，相当于只学习一种</a:t>
            </a:r>
            <a:r>
              <a:rPr lang="en-US" altLang="zh-CN" sz="2000"/>
              <a:t>“</a:t>
            </a:r>
            <a:r>
              <a:rPr lang="zh-CN" altLang="en-US" sz="2000"/>
              <a:t>关注模式</a:t>
            </a:r>
            <a:r>
              <a:rPr lang="en-US" altLang="zh-CN" sz="2000"/>
              <a:t>”</a:t>
            </a:r>
            <a:r>
              <a:rPr lang="zh-CN" altLang="en-US" sz="2000"/>
              <a:t>；多头注意力并行使用多个头，每个头可独立学习不同的子空间表示（如：一个头关注句法结构，另一个头关注语义相似性等）</a:t>
            </a:r>
            <a:endParaRPr lang="zh-CN" altLang="en-US" sz="2000"/>
          </a:p>
          <a:p>
            <a:pPr indent="457200"/>
            <a:endParaRPr lang="zh-CN" altLang="en-US" sz="2000" b="1"/>
          </a:p>
        </p:txBody>
      </p:sp>
      <p:sp>
        <p:nvSpPr>
          <p:cNvPr id="6" name="椭圆 5"/>
          <p:cNvSpPr>
            <a:spLocks noChangeAspect="1"/>
          </p:cNvSpPr>
          <p:nvPr>
            <p:custDataLst>
              <p:tags r:id="rId1"/>
            </p:custDataLst>
          </p:nvPr>
        </p:nvSpPr>
        <p:spPr>
          <a:xfrm>
            <a:off x="2454910" y="1300480"/>
            <a:ext cx="732155" cy="702945"/>
          </a:xfrm>
          <a:prstGeom prst="ellipse">
            <a:avLst/>
          </a:prstGeom>
          <a:solidFill>
            <a:schemeClr val="bg1"/>
          </a:solidFill>
          <a:ln>
            <a:noFill/>
          </a:ln>
          <a:effectLst>
            <a:outerShdw blurRad="381000" dist="25400" dir="2700000" algn="tl"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kumimoji="1" lang="zh-CN" altLang="en-US" sz="1600" dirty="0">
              <a:solidFill>
                <a:srgbClr val="262626"/>
              </a:solidFill>
              <a:latin typeface="阿里巴巴普惠体 Light" pitchFamily="18" charset="-122"/>
              <a:ea typeface="阿里巴巴普惠体 Light" pitchFamily="18" charset="-122"/>
              <a:cs typeface="Calibri Light" panose="020F0302020204030204" pitchFamily="34" charset="0"/>
              <a:sym typeface="Times New Roman" panose="02020603050405020304"/>
            </a:endParaRPr>
          </a:p>
        </p:txBody>
      </p:sp>
      <p:sp>
        <p:nvSpPr>
          <p:cNvPr id="18" name="任意形状 22"/>
          <p:cNvSpPr>
            <a:spLocks noChangeAspect="1"/>
          </p:cNvSpPr>
          <p:nvPr>
            <p:custDataLst>
              <p:tags r:id="rId2"/>
            </p:custDataLst>
          </p:nvPr>
        </p:nvSpPr>
        <p:spPr>
          <a:xfrm>
            <a:off x="2629535" y="1423670"/>
            <a:ext cx="383540" cy="462280"/>
          </a:xfrm>
          <a:custGeom>
            <a:avLst/>
            <a:gdLst>
              <a:gd name="connsiteX0" fmla="*/ 342746 w 892317"/>
              <a:gd name="connsiteY0" fmla="*/ 1020247 h 1120238"/>
              <a:gd name="connsiteX1" fmla="*/ 342746 w 892317"/>
              <a:gd name="connsiteY1" fmla="*/ 1068539 h 1120238"/>
              <a:gd name="connsiteX2" fmla="*/ 539706 w 892317"/>
              <a:gd name="connsiteY2" fmla="*/ 1068539 h 1120238"/>
              <a:gd name="connsiteX3" fmla="*/ 539706 w 892317"/>
              <a:gd name="connsiteY3" fmla="*/ 1020247 h 1120238"/>
              <a:gd name="connsiteX4" fmla="*/ 314315 w 892317"/>
              <a:gd name="connsiteY4" fmla="*/ 968547 h 1120238"/>
              <a:gd name="connsiteX5" fmla="*/ 568145 w 892317"/>
              <a:gd name="connsiteY5" fmla="*/ 968547 h 1120238"/>
              <a:gd name="connsiteX6" fmla="*/ 596580 w 892317"/>
              <a:gd name="connsiteY6" fmla="*/ 994398 h 1120238"/>
              <a:gd name="connsiteX7" fmla="*/ 596580 w 892317"/>
              <a:gd name="connsiteY7" fmla="*/ 1094388 h 1120238"/>
              <a:gd name="connsiteX8" fmla="*/ 568145 w 892317"/>
              <a:gd name="connsiteY8" fmla="*/ 1120238 h 1120238"/>
              <a:gd name="connsiteX9" fmla="*/ 314315 w 892317"/>
              <a:gd name="connsiteY9" fmla="*/ 1120238 h 1120238"/>
              <a:gd name="connsiteX10" fmla="*/ 285881 w 892317"/>
              <a:gd name="connsiteY10" fmla="*/ 1094388 h 1120238"/>
              <a:gd name="connsiteX11" fmla="*/ 285881 w 892317"/>
              <a:gd name="connsiteY11" fmla="*/ 994398 h 1120238"/>
              <a:gd name="connsiteX12" fmla="*/ 314315 w 892317"/>
              <a:gd name="connsiteY12" fmla="*/ 968547 h 1120238"/>
              <a:gd name="connsiteX13" fmla="*/ 288136 w 892317"/>
              <a:gd name="connsiteY13" fmla="*/ 453328 h 1120238"/>
              <a:gd name="connsiteX14" fmla="*/ 352127 w 892317"/>
              <a:gd name="connsiteY14" fmla="*/ 505115 h 1120238"/>
              <a:gd name="connsiteX15" fmla="*/ 364674 w 892317"/>
              <a:gd name="connsiteY15" fmla="*/ 526080 h 1120238"/>
              <a:gd name="connsiteX16" fmla="*/ 377218 w 892317"/>
              <a:gd name="connsiteY16" fmla="*/ 505119 h 1120238"/>
              <a:gd name="connsiteX17" fmla="*/ 441212 w 892317"/>
              <a:gd name="connsiteY17" fmla="*/ 453328 h 1120238"/>
              <a:gd name="connsiteX18" fmla="*/ 505215 w 892317"/>
              <a:gd name="connsiteY18" fmla="*/ 505119 h 1120238"/>
              <a:gd name="connsiteX19" fmla="*/ 517764 w 892317"/>
              <a:gd name="connsiteY19" fmla="*/ 526080 h 1120238"/>
              <a:gd name="connsiteX20" fmla="*/ 530315 w 892317"/>
              <a:gd name="connsiteY20" fmla="*/ 505115 h 1120238"/>
              <a:gd name="connsiteX21" fmla="*/ 594314 w 892317"/>
              <a:gd name="connsiteY21" fmla="*/ 453328 h 1120238"/>
              <a:gd name="connsiteX22" fmla="*/ 622796 w 892317"/>
              <a:gd name="connsiteY22" fmla="*/ 479134 h 1120238"/>
              <a:gd name="connsiteX23" fmla="*/ 595538 w 892317"/>
              <a:gd name="connsiteY23" fmla="*/ 505005 h 1120238"/>
              <a:gd name="connsiteX24" fmla="*/ 581767 w 892317"/>
              <a:gd name="connsiteY24" fmla="*/ 527139 h 1120238"/>
              <a:gd name="connsiteX25" fmla="*/ 517764 w 892317"/>
              <a:gd name="connsiteY25" fmla="*/ 578935 h 1120238"/>
              <a:gd name="connsiteX26" fmla="*/ 453764 w 892317"/>
              <a:gd name="connsiteY26" fmla="*/ 527148 h 1120238"/>
              <a:gd name="connsiteX27" fmla="*/ 441217 w 892317"/>
              <a:gd name="connsiteY27" fmla="*/ 506183 h 1120238"/>
              <a:gd name="connsiteX28" fmla="*/ 428669 w 892317"/>
              <a:gd name="connsiteY28" fmla="*/ 527143 h 1120238"/>
              <a:gd name="connsiteX29" fmla="*/ 364674 w 892317"/>
              <a:gd name="connsiteY29" fmla="*/ 578935 h 1120238"/>
              <a:gd name="connsiteX30" fmla="*/ 300671 w 892317"/>
              <a:gd name="connsiteY30" fmla="*/ 527139 h 1120238"/>
              <a:gd name="connsiteX31" fmla="*/ 286908 w 892317"/>
              <a:gd name="connsiteY31" fmla="*/ 505005 h 1120238"/>
              <a:gd name="connsiteX32" fmla="*/ 259674 w 892317"/>
              <a:gd name="connsiteY32" fmla="*/ 478107 h 1120238"/>
              <a:gd name="connsiteX33" fmla="*/ 288136 w 892317"/>
              <a:gd name="connsiteY33" fmla="*/ 453328 h 1120238"/>
              <a:gd name="connsiteX34" fmla="*/ 441229 w 892317"/>
              <a:gd name="connsiteY34" fmla="*/ 225034 h 1120238"/>
              <a:gd name="connsiteX35" fmla="*/ 149531 w 892317"/>
              <a:gd name="connsiteY35" fmla="*/ 490209 h 1120238"/>
              <a:gd name="connsiteX36" fmla="*/ 325593 w 892317"/>
              <a:gd name="connsiteY36" fmla="*/ 733716 h 1120238"/>
              <a:gd name="connsiteX37" fmla="*/ 342746 w 892317"/>
              <a:gd name="connsiteY37" fmla="*/ 757442 h 1120238"/>
              <a:gd name="connsiteX38" fmla="*/ 342746 w 892317"/>
              <a:gd name="connsiteY38" fmla="*/ 899517 h 1120238"/>
              <a:gd name="connsiteX39" fmla="*/ 539706 w 892317"/>
              <a:gd name="connsiteY39" fmla="*/ 899517 h 1120238"/>
              <a:gd name="connsiteX40" fmla="*/ 539706 w 892317"/>
              <a:gd name="connsiteY40" fmla="*/ 757442 h 1120238"/>
              <a:gd name="connsiteX41" fmla="*/ 556857 w 892317"/>
              <a:gd name="connsiteY41" fmla="*/ 733716 h 1120238"/>
              <a:gd name="connsiteX42" fmla="*/ 732918 w 892317"/>
              <a:gd name="connsiteY42" fmla="*/ 490209 h 1120238"/>
              <a:gd name="connsiteX43" fmla="*/ 441229 w 892317"/>
              <a:gd name="connsiteY43" fmla="*/ 225034 h 1120238"/>
              <a:gd name="connsiteX44" fmla="*/ 28436 w 892317"/>
              <a:gd name="connsiteY44" fmla="*/ 174954 h 1120238"/>
              <a:gd name="connsiteX45" fmla="*/ 48542 w 892317"/>
              <a:gd name="connsiteY45" fmla="*/ 182526 h 1120238"/>
              <a:gd name="connsiteX46" fmla="*/ 107358 w 892317"/>
              <a:gd name="connsiteY46" fmla="*/ 235994 h 1120238"/>
              <a:gd name="connsiteX47" fmla="*/ 107360 w 892317"/>
              <a:gd name="connsiteY47" fmla="*/ 272552 h 1120238"/>
              <a:gd name="connsiteX48" fmla="*/ 87255 w 892317"/>
              <a:gd name="connsiteY48" fmla="*/ 280124 h 1120238"/>
              <a:gd name="connsiteX49" fmla="*/ 67147 w 892317"/>
              <a:gd name="connsiteY49" fmla="*/ 272555 h 1120238"/>
              <a:gd name="connsiteX50" fmla="*/ 8327 w 892317"/>
              <a:gd name="connsiteY50" fmla="*/ 219083 h 1120238"/>
              <a:gd name="connsiteX51" fmla="*/ 8329 w 892317"/>
              <a:gd name="connsiteY51" fmla="*/ 182525 h 1120238"/>
              <a:gd name="connsiteX52" fmla="*/ 28436 w 892317"/>
              <a:gd name="connsiteY52" fmla="*/ 174954 h 1120238"/>
              <a:gd name="connsiteX53" fmla="*/ 441236 w 892317"/>
              <a:gd name="connsiteY53" fmla="*/ 173330 h 1120238"/>
              <a:gd name="connsiteX54" fmla="*/ 789796 w 892317"/>
              <a:gd name="connsiteY54" fmla="*/ 490206 h 1120238"/>
              <a:gd name="connsiteX55" fmla="*/ 596589 w 892317"/>
              <a:gd name="connsiteY55" fmla="*/ 773923 h 1120238"/>
              <a:gd name="connsiteX56" fmla="*/ 596589 w 892317"/>
              <a:gd name="connsiteY56" fmla="*/ 925367 h 1120238"/>
              <a:gd name="connsiteX57" fmla="*/ 568145 w 892317"/>
              <a:gd name="connsiteY57" fmla="*/ 951217 h 1120238"/>
              <a:gd name="connsiteX58" fmla="*/ 314315 w 892317"/>
              <a:gd name="connsiteY58" fmla="*/ 951217 h 1120238"/>
              <a:gd name="connsiteX59" fmla="*/ 285881 w 892317"/>
              <a:gd name="connsiteY59" fmla="*/ 925367 h 1120238"/>
              <a:gd name="connsiteX60" fmla="*/ 285881 w 892317"/>
              <a:gd name="connsiteY60" fmla="*/ 773923 h 1120238"/>
              <a:gd name="connsiteX61" fmla="*/ 92669 w 892317"/>
              <a:gd name="connsiteY61" fmla="*/ 490206 h 1120238"/>
              <a:gd name="connsiteX62" fmla="*/ 441236 w 892317"/>
              <a:gd name="connsiteY62" fmla="*/ 173330 h 1120238"/>
              <a:gd name="connsiteX63" fmla="*/ 863880 w 892317"/>
              <a:gd name="connsiteY63" fmla="*/ 167572 h 1120238"/>
              <a:gd name="connsiteX64" fmla="*/ 883987 w 892317"/>
              <a:gd name="connsiteY64" fmla="*/ 175142 h 1120238"/>
              <a:gd name="connsiteX65" fmla="*/ 883990 w 892317"/>
              <a:gd name="connsiteY65" fmla="*/ 211700 h 1120238"/>
              <a:gd name="connsiteX66" fmla="*/ 825174 w 892317"/>
              <a:gd name="connsiteY66" fmla="*/ 265169 h 1120238"/>
              <a:gd name="connsiteX67" fmla="*/ 805066 w 892317"/>
              <a:gd name="connsiteY67" fmla="*/ 272740 h 1120238"/>
              <a:gd name="connsiteX68" fmla="*/ 776632 w 892317"/>
              <a:gd name="connsiteY68" fmla="*/ 246888 h 1120238"/>
              <a:gd name="connsiteX69" fmla="*/ 784958 w 892317"/>
              <a:gd name="connsiteY69" fmla="*/ 228613 h 1120238"/>
              <a:gd name="connsiteX70" fmla="*/ 843773 w 892317"/>
              <a:gd name="connsiteY70" fmla="*/ 175145 h 1120238"/>
              <a:gd name="connsiteX71" fmla="*/ 863880 w 892317"/>
              <a:gd name="connsiteY71" fmla="*/ 167572 h 1120238"/>
              <a:gd name="connsiteX72" fmla="*/ 698207 w 892317"/>
              <a:gd name="connsiteY72" fmla="*/ 42791 h 1120238"/>
              <a:gd name="connsiteX73" fmla="*/ 713752 w 892317"/>
              <a:gd name="connsiteY73" fmla="*/ 76507 h 1120238"/>
              <a:gd name="connsiteX74" fmla="*/ 713660 w 892317"/>
              <a:gd name="connsiteY74" fmla="*/ 76708 h 1120238"/>
              <a:gd name="connsiteX75" fmla="*/ 681825 w 892317"/>
              <a:gd name="connsiteY75" fmla="*/ 146569 h 1120238"/>
              <a:gd name="connsiteX76" fmla="*/ 655542 w 892317"/>
              <a:gd name="connsiteY76" fmla="*/ 162533 h 1120238"/>
              <a:gd name="connsiteX77" fmla="*/ 627117 w 892317"/>
              <a:gd name="connsiteY77" fmla="*/ 136675 h 1120238"/>
              <a:gd name="connsiteX78" fmla="*/ 629285 w 892317"/>
              <a:gd name="connsiteY78" fmla="*/ 126783 h 1120238"/>
              <a:gd name="connsiteX79" fmla="*/ 661121 w 892317"/>
              <a:gd name="connsiteY79" fmla="*/ 56922 h 1120238"/>
              <a:gd name="connsiteX80" fmla="*/ 698207 w 892317"/>
              <a:gd name="connsiteY80" fmla="*/ 42791 h 1120238"/>
              <a:gd name="connsiteX81" fmla="*/ 207526 w 892317"/>
              <a:gd name="connsiteY81" fmla="*/ 42790 h 1120238"/>
              <a:gd name="connsiteX82" fmla="*/ 222980 w 892317"/>
              <a:gd name="connsiteY82" fmla="*/ 56720 h 1120238"/>
              <a:gd name="connsiteX83" fmla="*/ 223072 w 892317"/>
              <a:gd name="connsiteY83" fmla="*/ 56922 h 1120238"/>
              <a:gd name="connsiteX84" fmla="*/ 254907 w 892317"/>
              <a:gd name="connsiteY84" fmla="*/ 126783 h 1120238"/>
              <a:gd name="connsiteX85" fmla="*/ 239530 w 892317"/>
              <a:gd name="connsiteY85" fmla="*/ 160562 h 1120238"/>
              <a:gd name="connsiteX86" fmla="*/ 228650 w 892317"/>
              <a:gd name="connsiteY86" fmla="*/ 162533 h 1120238"/>
              <a:gd name="connsiteX87" fmla="*/ 202368 w 892317"/>
              <a:gd name="connsiteY87" fmla="*/ 146569 h 1120238"/>
              <a:gd name="connsiteX88" fmla="*/ 170532 w 892317"/>
              <a:gd name="connsiteY88" fmla="*/ 76708 h 1120238"/>
              <a:gd name="connsiteX89" fmla="*/ 185763 w 892317"/>
              <a:gd name="connsiteY89" fmla="*/ 42874 h 1120238"/>
              <a:gd name="connsiteX90" fmla="*/ 207526 w 892317"/>
              <a:gd name="connsiteY90" fmla="*/ 42790 h 1120238"/>
              <a:gd name="connsiteX91" fmla="*/ 441225 w 892317"/>
              <a:gd name="connsiteY91" fmla="*/ 0 h 1120238"/>
              <a:gd name="connsiteX92" fmla="*/ 469660 w 892317"/>
              <a:gd name="connsiteY92" fmla="*/ 25850 h 1120238"/>
              <a:gd name="connsiteX93" fmla="*/ 469660 w 892317"/>
              <a:gd name="connsiteY93" fmla="*/ 101473 h 1120238"/>
              <a:gd name="connsiteX94" fmla="*/ 441225 w 892317"/>
              <a:gd name="connsiteY94" fmla="*/ 127322 h 1120238"/>
              <a:gd name="connsiteX95" fmla="*/ 412789 w 892317"/>
              <a:gd name="connsiteY95" fmla="*/ 101473 h 1120238"/>
              <a:gd name="connsiteX96" fmla="*/ 412789 w 892317"/>
              <a:gd name="connsiteY96" fmla="*/ 25850 h 1120238"/>
              <a:gd name="connsiteX97" fmla="*/ 441225 w 892317"/>
              <a:gd name="connsiteY97" fmla="*/ 0 h 112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92317" h="1120238">
                <a:moveTo>
                  <a:pt x="342746" y="1020247"/>
                </a:moveTo>
                <a:lnTo>
                  <a:pt x="342746" y="1068539"/>
                </a:lnTo>
                <a:lnTo>
                  <a:pt x="539706" y="1068539"/>
                </a:lnTo>
                <a:lnTo>
                  <a:pt x="539706" y="1020247"/>
                </a:lnTo>
                <a:close/>
                <a:moveTo>
                  <a:pt x="314315" y="968547"/>
                </a:moveTo>
                <a:lnTo>
                  <a:pt x="568145" y="968547"/>
                </a:lnTo>
                <a:cubicBezTo>
                  <a:pt x="583850" y="968547"/>
                  <a:pt x="596580" y="980121"/>
                  <a:pt x="596580" y="994398"/>
                </a:cubicBezTo>
                <a:lnTo>
                  <a:pt x="596580" y="1094388"/>
                </a:lnTo>
                <a:cubicBezTo>
                  <a:pt x="596580" y="1108664"/>
                  <a:pt x="583850" y="1120238"/>
                  <a:pt x="568145" y="1120238"/>
                </a:cubicBezTo>
                <a:lnTo>
                  <a:pt x="314315" y="1120238"/>
                </a:lnTo>
                <a:cubicBezTo>
                  <a:pt x="298612" y="1120238"/>
                  <a:pt x="285881" y="1108664"/>
                  <a:pt x="285881" y="1094388"/>
                </a:cubicBezTo>
                <a:lnTo>
                  <a:pt x="285881" y="994398"/>
                </a:lnTo>
                <a:cubicBezTo>
                  <a:pt x="285881" y="980121"/>
                  <a:pt x="298612" y="968547"/>
                  <a:pt x="314315" y="968547"/>
                </a:cubicBezTo>
                <a:close/>
                <a:moveTo>
                  <a:pt x="288136" y="453328"/>
                </a:moveTo>
                <a:cubicBezTo>
                  <a:pt x="325309" y="453328"/>
                  <a:pt x="341447" y="484494"/>
                  <a:pt x="352127" y="505115"/>
                </a:cubicBezTo>
                <a:cubicBezTo>
                  <a:pt x="355477" y="511589"/>
                  <a:pt x="360761" y="521789"/>
                  <a:pt x="364674" y="526080"/>
                </a:cubicBezTo>
                <a:cubicBezTo>
                  <a:pt x="368587" y="521789"/>
                  <a:pt x="373867" y="511592"/>
                  <a:pt x="377218" y="505119"/>
                </a:cubicBezTo>
                <a:cubicBezTo>
                  <a:pt x="387898" y="484494"/>
                  <a:pt x="404036" y="453328"/>
                  <a:pt x="441212" y="453328"/>
                </a:cubicBezTo>
                <a:cubicBezTo>
                  <a:pt x="478393" y="453328"/>
                  <a:pt x="494537" y="484494"/>
                  <a:pt x="505215" y="505119"/>
                </a:cubicBezTo>
                <a:cubicBezTo>
                  <a:pt x="508567" y="511592"/>
                  <a:pt x="513851" y="521792"/>
                  <a:pt x="517764" y="526080"/>
                </a:cubicBezTo>
                <a:cubicBezTo>
                  <a:pt x="521680" y="521792"/>
                  <a:pt x="526965" y="511589"/>
                  <a:pt x="530315" y="505115"/>
                </a:cubicBezTo>
                <a:cubicBezTo>
                  <a:pt x="540995" y="484494"/>
                  <a:pt x="557138" y="453328"/>
                  <a:pt x="594314" y="453328"/>
                </a:cubicBezTo>
                <a:cubicBezTo>
                  <a:pt x="610020" y="453303"/>
                  <a:pt x="622771" y="464858"/>
                  <a:pt x="622796" y="479134"/>
                </a:cubicBezTo>
                <a:cubicBezTo>
                  <a:pt x="622821" y="493012"/>
                  <a:pt x="610790" y="504430"/>
                  <a:pt x="595538" y="505005"/>
                </a:cubicBezTo>
                <a:cubicBezTo>
                  <a:pt x="591572" y="508210"/>
                  <a:pt x="585483" y="519965"/>
                  <a:pt x="581767" y="527139"/>
                </a:cubicBezTo>
                <a:cubicBezTo>
                  <a:pt x="571087" y="547767"/>
                  <a:pt x="554949" y="578935"/>
                  <a:pt x="517764" y="578935"/>
                </a:cubicBezTo>
                <a:cubicBezTo>
                  <a:pt x="480588" y="578935"/>
                  <a:pt x="464444" y="547767"/>
                  <a:pt x="453764" y="527148"/>
                </a:cubicBezTo>
                <a:cubicBezTo>
                  <a:pt x="450413" y="520672"/>
                  <a:pt x="445129" y="510469"/>
                  <a:pt x="441217" y="506183"/>
                </a:cubicBezTo>
                <a:cubicBezTo>
                  <a:pt x="437306" y="510469"/>
                  <a:pt x="432019" y="520669"/>
                  <a:pt x="428669" y="527143"/>
                </a:cubicBezTo>
                <a:cubicBezTo>
                  <a:pt x="417989" y="547767"/>
                  <a:pt x="401850" y="578935"/>
                  <a:pt x="364674" y="578935"/>
                </a:cubicBezTo>
                <a:cubicBezTo>
                  <a:pt x="327494" y="578935"/>
                  <a:pt x="311354" y="547767"/>
                  <a:pt x="300671" y="527139"/>
                </a:cubicBezTo>
                <a:cubicBezTo>
                  <a:pt x="296959" y="519968"/>
                  <a:pt x="290874" y="508214"/>
                  <a:pt x="286908" y="505005"/>
                </a:cubicBezTo>
                <a:cubicBezTo>
                  <a:pt x="271218" y="504414"/>
                  <a:pt x="259025" y="492372"/>
                  <a:pt x="259674" y="478107"/>
                </a:cubicBezTo>
                <a:cubicBezTo>
                  <a:pt x="260306" y="464241"/>
                  <a:pt x="272868" y="453302"/>
                  <a:pt x="288136" y="453328"/>
                </a:cubicBezTo>
                <a:close/>
                <a:moveTo>
                  <a:pt x="441229" y="225034"/>
                </a:moveTo>
                <a:cubicBezTo>
                  <a:pt x="280384" y="225034"/>
                  <a:pt x="149531" y="343991"/>
                  <a:pt x="149531" y="490209"/>
                </a:cubicBezTo>
                <a:cubicBezTo>
                  <a:pt x="149495" y="596050"/>
                  <a:pt x="218702" y="691770"/>
                  <a:pt x="325593" y="733716"/>
                </a:cubicBezTo>
                <a:cubicBezTo>
                  <a:pt x="336004" y="737806"/>
                  <a:pt x="342744" y="747132"/>
                  <a:pt x="342746" y="757442"/>
                </a:cubicBezTo>
                <a:lnTo>
                  <a:pt x="342746" y="899517"/>
                </a:lnTo>
                <a:lnTo>
                  <a:pt x="539706" y="899517"/>
                </a:lnTo>
                <a:lnTo>
                  <a:pt x="539706" y="757442"/>
                </a:lnTo>
                <a:cubicBezTo>
                  <a:pt x="539707" y="747132"/>
                  <a:pt x="546447" y="737808"/>
                  <a:pt x="556857" y="733716"/>
                </a:cubicBezTo>
                <a:cubicBezTo>
                  <a:pt x="663745" y="691768"/>
                  <a:pt x="732953" y="596048"/>
                  <a:pt x="732918" y="490209"/>
                </a:cubicBezTo>
                <a:cubicBezTo>
                  <a:pt x="732918" y="343991"/>
                  <a:pt x="602068" y="225034"/>
                  <a:pt x="441229" y="225034"/>
                </a:cubicBezTo>
                <a:close/>
                <a:moveTo>
                  <a:pt x="28436" y="174954"/>
                </a:moveTo>
                <a:cubicBezTo>
                  <a:pt x="35713" y="174955"/>
                  <a:pt x="42990" y="177479"/>
                  <a:pt x="48542" y="182526"/>
                </a:cubicBezTo>
                <a:lnTo>
                  <a:pt x="107358" y="235994"/>
                </a:lnTo>
                <a:cubicBezTo>
                  <a:pt x="118464" y="246089"/>
                  <a:pt x="118465" y="262456"/>
                  <a:pt x="107360" y="272552"/>
                </a:cubicBezTo>
                <a:cubicBezTo>
                  <a:pt x="102027" y="277400"/>
                  <a:pt x="94797" y="280124"/>
                  <a:pt x="87255" y="280124"/>
                </a:cubicBezTo>
                <a:cubicBezTo>
                  <a:pt x="79711" y="280132"/>
                  <a:pt x="72477" y="277408"/>
                  <a:pt x="67147" y="272555"/>
                </a:cubicBezTo>
                <a:lnTo>
                  <a:pt x="8327" y="219083"/>
                </a:lnTo>
                <a:cubicBezTo>
                  <a:pt x="-2776" y="208987"/>
                  <a:pt x="-2776" y="192619"/>
                  <a:pt x="8329" y="182525"/>
                </a:cubicBezTo>
                <a:cubicBezTo>
                  <a:pt x="13882" y="177477"/>
                  <a:pt x="21159" y="174954"/>
                  <a:pt x="28436" y="174954"/>
                </a:cubicBezTo>
                <a:close/>
                <a:moveTo>
                  <a:pt x="441236" y="173330"/>
                </a:moveTo>
                <a:cubicBezTo>
                  <a:pt x="633428" y="173330"/>
                  <a:pt x="789796" y="315480"/>
                  <a:pt x="789796" y="490206"/>
                </a:cubicBezTo>
                <a:cubicBezTo>
                  <a:pt x="789842" y="610448"/>
                  <a:pt x="715002" y="720350"/>
                  <a:pt x="596589" y="773923"/>
                </a:cubicBezTo>
                <a:lnTo>
                  <a:pt x="596589" y="925367"/>
                </a:lnTo>
                <a:cubicBezTo>
                  <a:pt x="596582" y="939643"/>
                  <a:pt x="583850" y="951214"/>
                  <a:pt x="568145" y="951217"/>
                </a:cubicBezTo>
                <a:lnTo>
                  <a:pt x="314315" y="951217"/>
                </a:lnTo>
                <a:cubicBezTo>
                  <a:pt x="298612" y="951217"/>
                  <a:pt x="285881" y="939643"/>
                  <a:pt x="285881" y="925367"/>
                </a:cubicBezTo>
                <a:lnTo>
                  <a:pt x="285881" y="773923"/>
                </a:lnTo>
                <a:cubicBezTo>
                  <a:pt x="167465" y="720352"/>
                  <a:pt x="92621" y="610451"/>
                  <a:pt x="92669" y="490206"/>
                </a:cubicBezTo>
                <a:cubicBezTo>
                  <a:pt x="92669" y="315480"/>
                  <a:pt x="249034" y="173330"/>
                  <a:pt x="441236" y="173330"/>
                </a:cubicBezTo>
                <a:close/>
                <a:moveTo>
                  <a:pt x="863880" y="167572"/>
                </a:moveTo>
                <a:cubicBezTo>
                  <a:pt x="871157" y="167571"/>
                  <a:pt x="878434" y="170095"/>
                  <a:pt x="883987" y="175142"/>
                </a:cubicBezTo>
                <a:cubicBezTo>
                  <a:pt x="895093" y="185237"/>
                  <a:pt x="895094" y="201604"/>
                  <a:pt x="883990" y="211700"/>
                </a:cubicBezTo>
                <a:lnTo>
                  <a:pt x="825174" y="265169"/>
                </a:lnTo>
                <a:cubicBezTo>
                  <a:pt x="819845" y="270023"/>
                  <a:pt x="812609" y="272746"/>
                  <a:pt x="805066" y="272740"/>
                </a:cubicBezTo>
                <a:cubicBezTo>
                  <a:pt x="789362" y="272738"/>
                  <a:pt x="776632" y="261164"/>
                  <a:pt x="776632" y="246888"/>
                </a:cubicBezTo>
                <a:cubicBezTo>
                  <a:pt x="776634" y="240033"/>
                  <a:pt x="779629" y="233461"/>
                  <a:pt x="784958" y="228613"/>
                </a:cubicBezTo>
                <a:lnTo>
                  <a:pt x="843773" y="175145"/>
                </a:lnTo>
                <a:cubicBezTo>
                  <a:pt x="849326" y="170097"/>
                  <a:pt x="856603" y="167573"/>
                  <a:pt x="863880" y="167572"/>
                </a:cubicBezTo>
                <a:close/>
                <a:moveTo>
                  <a:pt x="698207" y="42791"/>
                </a:moveTo>
                <a:cubicBezTo>
                  <a:pt x="712741" y="48199"/>
                  <a:pt x="719701" y="63294"/>
                  <a:pt x="713752" y="76507"/>
                </a:cubicBezTo>
                <a:cubicBezTo>
                  <a:pt x="713722" y="76574"/>
                  <a:pt x="713692" y="76641"/>
                  <a:pt x="713660" y="76708"/>
                </a:cubicBezTo>
                <a:lnTo>
                  <a:pt x="681825" y="146569"/>
                </a:lnTo>
                <a:cubicBezTo>
                  <a:pt x="677423" y="156234"/>
                  <a:pt x="667050" y="162535"/>
                  <a:pt x="655542" y="162533"/>
                </a:cubicBezTo>
                <a:cubicBezTo>
                  <a:pt x="639839" y="162528"/>
                  <a:pt x="627112" y="150951"/>
                  <a:pt x="627117" y="136675"/>
                </a:cubicBezTo>
                <a:cubicBezTo>
                  <a:pt x="627119" y="133280"/>
                  <a:pt x="627855" y="129919"/>
                  <a:pt x="629285" y="126783"/>
                </a:cubicBezTo>
                <a:lnTo>
                  <a:pt x="661121" y="56922"/>
                </a:lnTo>
                <a:cubicBezTo>
                  <a:pt x="667069" y="43709"/>
                  <a:pt x="683673" y="37383"/>
                  <a:pt x="698207" y="42791"/>
                </a:cubicBezTo>
                <a:close/>
                <a:moveTo>
                  <a:pt x="207526" y="42790"/>
                </a:moveTo>
                <a:cubicBezTo>
                  <a:pt x="214261" y="45296"/>
                  <a:pt x="219945" y="50137"/>
                  <a:pt x="222980" y="56720"/>
                </a:cubicBezTo>
                <a:cubicBezTo>
                  <a:pt x="223011" y="56788"/>
                  <a:pt x="223041" y="56855"/>
                  <a:pt x="223072" y="56922"/>
                </a:cubicBezTo>
                <a:lnTo>
                  <a:pt x="254907" y="126783"/>
                </a:lnTo>
                <a:cubicBezTo>
                  <a:pt x="260922" y="139971"/>
                  <a:pt x="254038" y="155094"/>
                  <a:pt x="239530" y="160562"/>
                </a:cubicBezTo>
                <a:cubicBezTo>
                  <a:pt x="236081" y="161863"/>
                  <a:pt x="232383" y="162532"/>
                  <a:pt x="228650" y="162533"/>
                </a:cubicBezTo>
                <a:cubicBezTo>
                  <a:pt x="217143" y="162535"/>
                  <a:pt x="206768" y="156234"/>
                  <a:pt x="202368" y="146569"/>
                </a:cubicBezTo>
                <a:lnTo>
                  <a:pt x="170532" y="76708"/>
                </a:lnTo>
                <a:cubicBezTo>
                  <a:pt x="164461" y="63541"/>
                  <a:pt x="171280" y="48393"/>
                  <a:pt x="185763" y="42874"/>
                </a:cubicBezTo>
                <a:cubicBezTo>
                  <a:pt x="193004" y="40115"/>
                  <a:pt x="200791" y="40284"/>
                  <a:pt x="207526" y="42790"/>
                </a:cubicBezTo>
                <a:close/>
                <a:moveTo>
                  <a:pt x="441225" y="0"/>
                </a:moveTo>
                <a:cubicBezTo>
                  <a:pt x="456930" y="0"/>
                  <a:pt x="469660" y="11574"/>
                  <a:pt x="469660" y="25850"/>
                </a:cubicBezTo>
                <a:lnTo>
                  <a:pt x="469660" y="101473"/>
                </a:lnTo>
                <a:cubicBezTo>
                  <a:pt x="469660" y="115749"/>
                  <a:pt x="456930" y="127322"/>
                  <a:pt x="441225" y="127322"/>
                </a:cubicBezTo>
                <a:cubicBezTo>
                  <a:pt x="425520" y="127322"/>
                  <a:pt x="412789" y="115749"/>
                  <a:pt x="412789" y="101473"/>
                </a:cubicBezTo>
                <a:lnTo>
                  <a:pt x="412789" y="25850"/>
                </a:lnTo>
                <a:cubicBezTo>
                  <a:pt x="412789" y="11574"/>
                  <a:pt x="425520" y="0"/>
                  <a:pt x="441225" y="0"/>
                </a:cubicBezTo>
                <a:close/>
              </a:path>
            </a:pathLst>
          </a:custGeom>
          <a:solidFill>
            <a:schemeClr val="accent1"/>
          </a:solidFill>
          <a:ln w="1395" cap="flat">
            <a:noFill/>
            <a:prstDash val="solid"/>
            <a:miter/>
          </a:ln>
        </p:spPr>
        <p:txBody>
          <a:bodyPr wrap="square" rtlCol="0" anchor="ctr">
            <a:noAutofit/>
          </a:bodyPr>
          <a:lstStyle/>
          <a:p>
            <a:endParaRPr lang="zh-CN" altLang="en-US" dirty="0">
              <a:latin typeface="阿里巴巴普惠体 Light" pitchFamily="18" charset="-122"/>
              <a:ea typeface="阿里巴巴普惠体 Light" pitchFamily="18" charset="-122"/>
              <a:sym typeface="Times New Roman" panose="02020603050405020304"/>
            </a:endParaRPr>
          </a:p>
        </p:txBody>
      </p:sp>
      <p:sp>
        <p:nvSpPr>
          <p:cNvPr id="9" name="文本框 8"/>
          <p:cNvSpPr txBox="1"/>
          <p:nvPr/>
        </p:nvSpPr>
        <p:spPr>
          <a:xfrm>
            <a:off x="785495" y="6209030"/>
            <a:ext cx="1843405" cy="368300"/>
          </a:xfrm>
          <a:prstGeom prst="rect">
            <a:avLst/>
          </a:prstGeom>
          <a:noFill/>
        </p:spPr>
        <p:txBody>
          <a:bodyPr wrap="square" rtlCol="0">
            <a:spAutoFit/>
          </a:bodyPr>
          <a:p>
            <a:r>
              <a:rPr lang="zh-CN" altLang="en-US" i="1"/>
              <a:t>论文中</a:t>
            </a:r>
            <a:r>
              <a:rPr lang="en-US" altLang="zh-CN" i="1"/>
              <a:t>h=8</a:t>
            </a:r>
            <a:endParaRPr lang="en-US" altLang="zh-CN" i="1"/>
          </a:p>
        </p:txBody>
      </p:sp>
      <p:pic>
        <p:nvPicPr>
          <p:cNvPr id="10" name="图片 9"/>
          <p:cNvPicPr>
            <a:picLocks noChangeAspect="1"/>
          </p:cNvPicPr>
          <p:nvPr/>
        </p:nvPicPr>
        <p:blipFill>
          <a:blip r:embed="rId3"/>
          <a:stretch>
            <a:fillRect/>
          </a:stretch>
        </p:blipFill>
        <p:spPr>
          <a:xfrm>
            <a:off x="8474710" y="1744980"/>
            <a:ext cx="2824480" cy="4031615"/>
          </a:xfrm>
          <a:prstGeom prst="rect">
            <a:avLst/>
          </a:prstGeom>
        </p:spPr>
      </p:pic>
      <p:sp>
        <p:nvSpPr>
          <p:cNvPr id="11" name="椭圆 10"/>
          <p:cNvSpPr/>
          <p:nvPr/>
        </p:nvSpPr>
        <p:spPr>
          <a:xfrm>
            <a:off x="1487805" y="4389120"/>
            <a:ext cx="340995" cy="355600"/>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2" name="直接连接符 11"/>
          <p:cNvCxnSpPr>
            <a:stCxn id="11" idx="4"/>
          </p:cNvCxnSpPr>
          <p:nvPr/>
        </p:nvCxnSpPr>
        <p:spPr>
          <a:xfrm flipH="1">
            <a:off x="1651000" y="4744720"/>
            <a:ext cx="7620" cy="325755"/>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直接连接符 12"/>
          <p:cNvCxnSpPr/>
          <p:nvPr/>
        </p:nvCxnSpPr>
        <p:spPr>
          <a:xfrm flipH="1">
            <a:off x="1295400" y="4893310"/>
            <a:ext cx="355600" cy="162560"/>
          </a:xfrm>
          <a:prstGeom prst="line">
            <a:avLst/>
          </a:prstGeom>
        </p:spPr>
        <p:style>
          <a:lnRef idx="2">
            <a:schemeClr val="accent1"/>
          </a:lnRef>
          <a:fillRef idx="0">
            <a:schemeClr val="accent1"/>
          </a:fillRef>
          <a:effectRef idx="1">
            <a:schemeClr val="accent1"/>
          </a:effectRef>
          <a:fontRef idx="minor">
            <a:schemeClr val="tx1"/>
          </a:fontRef>
        </p:style>
      </p:cxnSp>
      <p:cxnSp>
        <p:nvCxnSpPr>
          <p:cNvPr id="14" name="直接连接符 13"/>
          <p:cNvCxnSpPr/>
          <p:nvPr/>
        </p:nvCxnSpPr>
        <p:spPr>
          <a:xfrm flipH="1">
            <a:off x="1398905" y="5070475"/>
            <a:ext cx="259715" cy="370840"/>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直接连接符 15"/>
          <p:cNvCxnSpPr/>
          <p:nvPr/>
        </p:nvCxnSpPr>
        <p:spPr>
          <a:xfrm flipH="1" flipV="1">
            <a:off x="1658620" y="4904105"/>
            <a:ext cx="407035" cy="107315"/>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直接连接符 16"/>
          <p:cNvCxnSpPr/>
          <p:nvPr/>
        </p:nvCxnSpPr>
        <p:spPr>
          <a:xfrm flipH="1" flipV="1">
            <a:off x="1651000" y="5070475"/>
            <a:ext cx="222250" cy="370840"/>
          </a:xfrm>
          <a:prstGeom prst="line">
            <a:avLst/>
          </a:prstGeom>
        </p:spPr>
        <p:style>
          <a:lnRef idx="2">
            <a:schemeClr val="accent1"/>
          </a:lnRef>
          <a:fillRef idx="0">
            <a:schemeClr val="accent1"/>
          </a:fillRef>
          <a:effectRef idx="1">
            <a:schemeClr val="accent1"/>
          </a:effectRef>
          <a:fontRef idx="minor">
            <a:schemeClr val="tx1"/>
          </a:fontRef>
        </p:style>
      </p:cxnSp>
      <p:sp>
        <p:nvSpPr>
          <p:cNvPr id="19" name="文本框 18"/>
          <p:cNvSpPr txBox="1"/>
          <p:nvPr/>
        </p:nvSpPr>
        <p:spPr>
          <a:xfrm>
            <a:off x="7246620" y="4685665"/>
            <a:ext cx="1072515" cy="368300"/>
          </a:xfrm>
          <a:prstGeom prst="rect">
            <a:avLst/>
          </a:prstGeom>
          <a:noFill/>
        </p:spPr>
        <p:txBody>
          <a:bodyPr wrap="square" rtlCol="0">
            <a:spAutoFit/>
          </a:bodyPr>
          <a:p>
            <a:r>
              <a:rPr lang="en-US" altLang="zh-CN"/>
              <a:t>success?</a:t>
            </a:r>
            <a:endParaRPr lang="en-US" altLang="zh-CN"/>
          </a:p>
        </p:txBody>
      </p:sp>
      <p:sp>
        <p:nvSpPr>
          <p:cNvPr id="20" name="圆角矩形 19"/>
          <p:cNvSpPr/>
          <p:nvPr/>
        </p:nvSpPr>
        <p:spPr>
          <a:xfrm>
            <a:off x="2243455" y="4181475"/>
            <a:ext cx="1081405" cy="1555115"/>
          </a:xfrm>
          <a:prstGeom prst="round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1" name="文本框 20"/>
          <p:cNvSpPr txBox="1"/>
          <p:nvPr/>
        </p:nvSpPr>
        <p:spPr>
          <a:xfrm>
            <a:off x="2243455" y="4448175"/>
            <a:ext cx="1176020" cy="368300"/>
          </a:xfrm>
          <a:prstGeom prst="rect">
            <a:avLst/>
          </a:prstGeom>
          <a:noFill/>
        </p:spPr>
        <p:txBody>
          <a:bodyPr wrap="square" rtlCol="0">
            <a:spAutoFit/>
          </a:bodyPr>
          <a:p>
            <a:r>
              <a:rPr lang="zh-CN" altLang="en-US"/>
              <a:t>各项</a:t>
            </a:r>
            <a:r>
              <a:rPr lang="zh-CN" altLang="en-US"/>
              <a:t>数据</a:t>
            </a:r>
            <a:endParaRPr lang="zh-CN" altLang="en-US"/>
          </a:p>
        </p:txBody>
      </p:sp>
      <p:sp>
        <p:nvSpPr>
          <p:cNvPr id="22" name="右箭头 21"/>
          <p:cNvSpPr/>
          <p:nvPr/>
        </p:nvSpPr>
        <p:spPr>
          <a:xfrm>
            <a:off x="3406140" y="4225925"/>
            <a:ext cx="562610" cy="31115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3" name="文本框 22"/>
          <p:cNvSpPr txBox="1"/>
          <p:nvPr/>
        </p:nvSpPr>
        <p:spPr>
          <a:xfrm>
            <a:off x="3406140" y="3857625"/>
            <a:ext cx="494030" cy="368300"/>
          </a:xfrm>
          <a:prstGeom prst="rect">
            <a:avLst/>
          </a:prstGeom>
          <a:noFill/>
        </p:spPr>
        <p:txBody>
          <a:bodyPr wrap="square" rtlCol="0">
            <a:spAutoFit/>
          </a:bodyPr>
          <a:p>
            <a:r>
              <a:rPr lang="en-US" altLang="zh-CN"/>
              <a:t>all</a:t>
            </a:r>
            <a:endParaRPr lang="en-US" altLang="zh-CN"/>
          </a:p>
        </p:txBody>
      </p:sp>
      <p:sp>
        <p:nvSpPr>
          <p:cNvPr id="24" name="文本框 23"/>
          <p:cNvSpPr txBox="1"/>
          <p:nvPr/>
        </p:nvSpPr>
        <p:spPr>
          <a:xfrm>
            <a:off x="4087495" y="4181475"/>
            <a:ext cx="1019175" cy="368300"/>
          </a:xfrm>
          <a:prstGeom prst="rect">
            <a:avLst/>
          </a:prstGeom>
          <a:noFill/>
        </p:spPr>
        <p:txBody>
          <a:bodyPr wrap="square" rtlCol="0">
            <a:spAutoFit/>
          </a:bodyPr>
          <a:p>
            <a:r>
              <a:rPr lang="en-US" altLang="zh-CN"/>
              <a:t>Money</a:t>
            </a:r>
            <a:r>
              <a:rPr lang="zh-CN" altLang="en-US"/>
              <a:t>？</a:t>
            </a:r>
            <a:endParaRPr lang="zh-CN" altLang="en-US"/>
          </a:p>
        </p:txBody>
      </p:sp>
      <p:sp>
        <p:nvSpPr>
          <p:cNvPr id="25" name="右箭头 24"/>
          <p:cNvSpPr/>
          <p:nvPr/>
        </p:nvSpPr>
        <p:spPr>
          <a:xfrm>
            <a:off x="3406140" y="4938395"/>
            <a:ext cx="562610" cy="31115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26" name="肘形连接符 25"/>
          <p:cNvCxnSpPr>
            <a:stCxn id="24" idx="3"/>
            <a:endCxn id="19" idx="0"/>
          </p:cNvCxnSpPr>
          <p:nvPr/>
        </p:nvCxnSpPr>
        <p:spPr>
          <a:xfrm>
            <a:off x="5106670" y="4365625"/>
            <a:ext cx="2676525" cy="320040"/>
          </a:xfrm>
          <a:prstGeom prst="bentConnector2">
            <a:avLst/>
          </a:prstGeom>
          <a:ln>
            <a:tailEnd type="arrow"/>
          </a:ln>
        </p:spPr>
        <p:style>
          <a:lnRef idx="2">
            <a:schemeClr val="accent1"/>
          </a:lnRef>
          <a:fillRef idx="0">
            <a:schemeClr val="accent1"/>
          </a:fillRef>
          <a:effectRef idx="1">
            <a:schemeClr val="accent1"/>
          </a:effectRef>
          <a:fontRef idx="minor">
            <a:schemeClr val="tx1"/>
          </a:fontRef>
        </p:style>
      </p:cxnSp>
      <p:sp>
        <p:nvSpPr>
          <p:cNvPr id="27" name="右箭头 26"/>
          <p:cNvSpPr/>
          <p:nvPr/>
        </p:nvSpPr>
        <p:spPr>
          <a:xfrm>
            <a:off x="3419475" y="5371465"/>
            <a:ext cx="562610" cy="31115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8" name="文本框 27"/>
          <p:cNvSpPr txBox="1"/>
          <p:nvPr/>
        </p:nvSpPr>
        <p:spPr>
          <a:xfrm>
            <a:off x="3443605" y="5800090"/>
            <a:ext cx="524510" cy="368300"/>
          </a:xfrm>
          <a:prstGeom prst="rect">
            <a:avLst/>
          </a:prstGeom>
          <a:noFill/>
        </p:spPr>
        <p:txBody>
          <a:bodyPr wrap="square" rtlCol="0">
            <a:spAutoFit/>
          </a:bodyPr>
          <a:p>
            <a:r>
              <a:rPr lang="en-US" altLang="zh-CN"/>
              <a:t>...</a:t>
            </a:r>
            <a:endParaRPr lang="en-US" altLang="zh-CN"/>
          </a:p>
        </p:txBody>
      </p:sp>
      <p:sp>
        <p:nvSpPr>
          <p:cNvPr id="30" name="文本框 29"/>
          <p:cNvSpPr txBox="1"/>
          <p:nvPr/>
        </p:nvSpPr>
        <p:spPr>
          <a:xfrm>
            <a:off x="3406140" y="4614545"/>
            <a:ext cx="1061720" cy="368300"/>
          </a:xfrm>
          <a:prstGeom prst="rect">
            <a:avLst/>
          </a:prstGeom>
          <a:noFill/>
        </p:spPr>
        <p:txBody>
          <a:bodyPr wrap="square" rtlCol="0">
            <a:spAutoFit/>
          </a:bodyPr>
          <a:p>
            <a:r>
              <a:rPr lang="en-US" altLang="zh-CN"/>
              <a:t>part</a:t>
            </a:r>
            <a:endParaRPr lang="en-US" altLang="zh-CN"/>
          </a:p>
        </p:txBody>
      </p:sp>
      <p:sp>
        <p:nvSpPr>
          <p:cNvPr id="31" name="文本框 30"/>
          <p:cNvSpPr txBox="1"/>
          <p:nvPr/>
        </p:nvSpPr>
        <p:spPr>
          <a:xfrm>
            <a:off x="4024630" y="4881245"/>
            <a:ext cx="1390015" cy="368300"/>
          </a:xfrm>
          <a:prstGeom prst="rect">
            <a:avLst/>
          </a:prstGeom>
          <a:noFill/>
        </p:spPr>
        <p:txBody>
          <a:bodyPr wrap="square" rtlCol="0">
            <a:spAutoFit/>
          </a:bodyPr>
          <a:p>
            <a:r>
              <a:rPr lang="en-US" altLang="zh-CN"/>
              <a:t>social skill?</a:t>
            </a:r>
            <a:endParaRPr lang="en-US" altLang="zh-CN"/>
          </a:p>
        </p:txBody>
      </p:sp>
      <p:sp>
        <p:nvSpPr>
          <p:cNvPr id="32" name="文本框 31"/>
          <p:cNvSpPr txBox="1"/>
          <p:nvPr/>
        </p:nvSpPr>
        <p:spPr>
          <a:xfrm>
            <a:off x="4087495" y="5789930"/>
            <a:ext cx="775335" cy="368300"/>
          </a:xfrm>
          <a:prstGeom prst="rect">
            <a:avLst/>
          </a:prstGeom>
          <a:noFill/>
        </p:spPr>
        <p:txBody>
          <a:bodyPr wrap="square" rtlCol="0">
            <a:spAutoFit/>
          </a:bodyPr>
          <a:p>
            <a:r>
              <a:rPr lang="en-US" altLang="zh-CN"/>
              <a:t>...</a:t>
            </a:r>
            <a:endParaRPr lang="en-US" altLang="zh-CN"/>
          </a:p>
        </p:txBody>
      </p:sp>
      <p:sp>
        <p:nvSpPr>
          <p:cNvPr id="33" name="文本框 32"/>
          <p:cNvSpPr txBox="1"/>
          <p:nvPr/>
        </p:nvSpPr>
        <p:spPr>
          <a:xfrm>
            <a:off x="4013200" y="5351145"/>
            <a:ext cx="2108835" cy="368300"/>
          </a:xfrm>
          <a:prstGeom prst="rect">
            <a:avLst/>
          </a:prstGeom>
          <a:noFill/>
        </p:spPr>
        <p:txBody>
          <a:bodyPr wrap="square" rtlCol="0">
            <a:spAutoFit/>
          </a:bodyPr>
          <a:p>
            <a:r>
              <a:rPr lang="en-US" altLang="zh-CN"/>
              <a:t>family oriented?</a:t>
            </a:r>
            <a:endParaRPr lang="en-US" altLang="zh-CN"/>
          </a:p>
        </p:txBody>
      </p:sp>
      <p:cxnSp>
        <p:nvCxnSpPr>
          <p:cNvPr id="35" name="肘形连接符 34"/>
          <p:cNvCxnSpPr>
            <a:endCxn id="19" idx="2"/>
          </p:cNvCxnSpPr>
          <p:nvPr/>
        </p:nvCxnSpPr>
        <p:spPr>
          <a:xfrm flipV="1">
            <a:off x="6450330" y="5053965"/>
            <a:ext cx="1332865" cy="534670"/>
          </a:xfrm>
          <a:prstGeom prst="bentConnector2">
            <a:avLst/>
          </a:prstGeom>
          <a:ln>
            <a:tailEnd type="arrow"/>
          </a:ln>
        </p:spPr>
        <p:style>
          <a:lnRef idx="2">
            <a:schemeClr val="accent1"/>
          </a:lnRef>
          <a:fillRef idx="0">
            <a:schemeClr val="accent1"/>
          </a:fillRef>
          <a:effectRef idx="1">
            <a:schemeClr val="accent1"/>
          </a:effectRef>
          <a:fontRef idx="minor">
            <a:schemeClr val="tx1"/>
          </a:fontRef>
        </p:style>
      </p:cxnSp>
      <p:sp>
        <p:nvSpPr>
          <p:cNvPr id="36" name="加号 35"/>
          <p:cNvSpPr/>
          <p:nvPr/>
        </p:nvSpPr>
        <p:spPr>
          <a:xfrm>
            <a:off x="6166485" y="5292725"/>
            <a:ext cx="563245" cy="592455"/>
          </a:xfrm>
          <a:prstGeom prst="mathPlus">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3" name="图片 2"/>
          <p:cNvPicPr>
            <a:picLocks noChangeAspect="1"/>
          </p:cNvPicPr>
          <p:nvPr/>
        </p:nvPicPr>
        <p:blipFill>
          <a:blip r:embed="rId4"/>
          <a:stretch>
            <a:fillRect/>
          </a:stretch>
        </p:blipFill>
        <p:spPr>
          <a:xfrm>
            <a:off x="3187065" y="6217920"/>
            <a:ext cx="7734300" cy="466725"/>
          </a:xfrm>
          <a:prstGeom prst="rect">
            <a:avLst/>
          </a:prstGeom>
        </p:spPr>
      </p:pic>
      <p:sp>
        <p:nvSpPr>
          <p:cNvPr id="7" name="圆角矩形 6"/>
          <p:cNvSpPr/>
          <p:nvPr/>
        </p:nvSpPr>
        <p:spPr>
          <a:xfrm>
            <a:off x="2326005" y="4946015"/>
            <a:ext cx="923290" cy="29083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模块</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pic>
        <p:nvPicPr>
          <p:cNvPr id="3" name="图片 2"/>
          <p:cNvPicPr>
            <a:picLocks noChangeAspect="1"/>
          </p:cNvPicPr>
          <p:nvPr/>
        </p:nvPicPr>
        <p:blipFill>
          <a:blip r:embed="rId1"/>
          <a:stretch>
            <a:fillRect/>
          </a:stretch>
        </p:blipFill>
        <p:spPr>
          <a:xfrm>
            <a:off x="8094980" y="1064260"/>
            <a:ext cx="3404870" cy="5513070"/>
          </a:xfrm>
          <a:prstGeom prst="rect">
            <a:avLst/>
          </a:prstGeom>
        </p:spPr>
      </p:pic>
      <p:sp>
        <p:nvSpPr>
          <p:cNvPr id="4" name="文本框 3"/>
          <p:cNvSpPr txBox="1"/>
          <p:nvPr/>
        </p:nvSpPr>
        <p:spPr>
          <a:xfrm>
            <a:off x="800100" y="1450340"/>
            <a:ext cx="7902575" cy="473075"/>
          </a:xfrm>
          <a:prstGeom prst="rect">
            <a:avLst/>
          </a:prstGeom>
          <a:noFill/>
        </p:spPr>
        <p:txBody>
          <a:bodyPr wrap="square" rtlCol="0">
            <a:noAutofit/>
          </a:bodyPr>
          <a:p>
            <a:pPr algn="ctr"/>
            <a:r>
              <a:rPr lang="en-US" altLang="zh-CN" sz="2000" b="1">
                <a:sym typeface="+mn-ea"/>
              </a:rPr>
              <a:t>Position-wise Feed-Forward Networks</a:t>
            </a:r>
            <a:endParaRPr lang="en-US" altLang="zh-CN" sz="2000" b="1">
              <a:sym typeface="+mn-ea"/>
            </a:endParaRPr>
          </a:p>
        </p:txBody>
      </p:sp>
      <p:sp>
        <p:nvSpPr>
          <p:cNvPr id="8" name="文本框 7"/>
          <p:cNvSpPr txBox="1"/>
          <p:nvPr/>
        </p:nvSpPr>
        <p:spPr>
          <a:xfrm>
            <a:off x="785495" y="2032635"/>
            <a:ext cx="7309485" cy="3949700"/>
          </a:xfrm>
          <a:prstGeom prst="rect">
            <a:avLst/>
          </a:prstGeom>
          <a:noFill/>
        </p:spPr>
        <p:txBody>
          <a:bodyPr wrap="square" rtlCol="0">
            <a:noAutofit/>
          </a:bodyPr>
          <a:p>
            <a:pPr indent="0"/>
            <a:r>
              <a:rPr lang="en-US" altLang="zh-CN" sz="2000" b="1">
                <a:sym typeface="+mn-ea"/>
              </a:rPr>
              <a:t>Position-wise Feed-Forward Networks</a:t>
            </a:r>
            <a:r>
              <a:rPr lang="zh-CN" altLang="en-US" sz="2000" b="1"/>
              <a:t>（</a:t>
            </a:r>
            <a:r>
              <a:rPr lang="zh-CN" altLang="en-US" sz="2000" b="1"/>
              <a:t>位置前馈神经网络</a:t>
            </a:r>
            <a:r>
              <a:rPr lang="en-US" altLang="zh-CN" sz="2000" b="1"/>
              <a:t>/FFN</a:t>
            </a:r>
            <a:r>
              <a:rPr lang="zh-CN" altLang="en-US" sz="2000" b="1"/>
              <a:t>）</a:t>
            </a:r>
            <a:r>
              <a:rPr lang="en-US" altLang="zh-CN" sz="2000" b="1"/>
              <a:t>:</a:t>
            </a:r>
            <a:endParaRPr lang="en-US" altLang="zh-CN" sz="2000" b="1"/>
          </a:p>
          <a:p>
            <a:pPr indent="457200"/>
            <a:r>
              <a:rPr lang="zh-CN" altLang="en-US" sz="2000"/>
              <a:t>引入非线性的建模能力，以及通过升维的方式探索高阶特征空间，使模型能够从</a:t>
            </a:r>
            <a:r>
              <a:rPr lang="en-US" altLang="zh-CN" sz="2000"/>
              <a:t> Attention </a:t>
            </a:r>
            <a:r>
              <a:rPr lang="zh-CN" altLang="en-US" sz="2000"/>
              <a:t>汇总的上下文信息中，提炼出更抽象、更具判别力的语义特征。</a:t>
            </a:r>
            <a:endParaRPr lang="zh-CN" altLang="en-US" sz="2000"/>
          </a:p>
          <a:p>
            <a:pPr indent="457200"/>
            <a:r>
              <a:rPr lang="zh-CN" altLang="en-US" sz="2000"/>
              <a:t>若</a:t>
            </a:r>
            <a:r>
              <a:rPr lang="zh-CN" altLang="en-US" sz="2000"/>
              <a:t>没有 </a:t>
            </a:r>
            <a:r>
              <a:rPr lang="en-US" altLang="zh-CN" sz="2000"/>
              <a:t>FFN</a:t>
            </a:r>
            <a:r>
              <a:rPr lang="zh-CN" altLang="en-US" sz="2000"/>
              <a:t>，整个 Transformer 退化为复杂线性模型，无法拟合非线性函数。</a:t>
            </a:r>
            <a:endParaRPr lang="en-US" altLang="zh-CN" b="1"/>
          </a:p>
          <a:p>
            <a:pPr indent="0"/>
            <a:endParaRPr lang="zh-CN" altLang="en-US" i="1"/>
          </a:p>
          <a:p>
            <a:pPr indent="0"/>
            <a:r>
              <a:rPr lang="zh-CN" altLang="en-US" i="1"/>
              <a:t>总结：</a:t>
            </a:r>
            <a:r>
              <a:rPr lang="en-US" altLang="zh-CN" i="1"/>
              <a:t>FFN</a:t>
            </a:r>
            <a:r>
              <a:rPr lang="zh-CN" altLang="en-US" i="1"/>
              <a:t>是</a:t>
            </a:r>
            <a:r>
              <a:rPr lang="en-US" altLang="zh-CN" i="1"/>
              <a:t> Transformer </a:t>
            </a:r>
            <a:r>
              <a:rPr lang="zh-CN" altLang="en-US" i="1"/>
              <a:t>非线性能力的唯一来源。</a:t>
            </a:r>
            <a:endParaRPr lang="zh-CN" altLang="en-US" i="1"/>
          </a:p>
          <a:p>
            <a:pPr indent="457200"/>
            <a:r>
              <a:rPr lang="zh-CN" altLang="en-US" i="1"/>
              <a:t>没有</a:t>
            </a:r>
            <a:r>
              <a:rPr lang="en-US" altLang="zh-CN" i="1"/>
              <a:t> FFN</a:t>
            </a:r>
            <a:r>
              <a:rPr lang="zh-CN" altLang="en-US" i="1"/>
              <a:t>，</a:t>
            </a:r>
            <a:r>
              <a:rPr lang="en-US" altLang="zh-CN" i="1"/>
              <a:t>Transformer </a:t>
            </a:r>
            <a:r>
              <a:rPr lang="zh-CN" altLang="en-US" i="1"/>
              <a:t>就像一个只能看不能想的观察者；有了</a:t>
            </a:r>
            <a:r>
              <a:rPr lang="en-US" altLang="zh-CN" i="1"/>
              <a:t> FFN</a:t>
            </a:r>
            <a:r>
              <a:rPr lang="zh-CN" altLang="en-US" i="1"/>
              <a:t>，它才成为真正的理解者与生成者。</a:t>
            </a:r>
            <a:endParaRPr lang="zh-CN" altLang="en-US" i="1"/>
          </a:p>
        </p:txBody>
      </p:sp>
      <p:sp>
        <p:nvSpPr>
          <p:cNvPr id="2" name="矩形 1"/>
          <p:cNvSpPr/>
          <p:nvPr/>
        </p:nvSpPr>
        <p:spPr>
          <a:xfrm>
            <a:off x="9937750" y="2476500"/>
            <a:ext cx="998855" cy="43116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 name="矩形 4"/>
          <p:cNvSpPr/>
          <p:nvPr/>
        </p:nvSpPr>
        <p:spPr>
          <a:xfrm>
            <a:off x="8717280" y="3310890"/>
            <a:ext cx="998855" cy="43116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5252556" y="2381654"/>
            <a:ext cx="3550920" cy="1106805"/>
          </a:xfrm>
          <a:prstGeom prst="rect">
            <a:avLst/>
          </a:prstGeom>
          <a:noFill/>
          <a:effectLst>
            <a:reflection endPos="0" dir="5400000" sy="-100000" algn="bl" rotWithShape="0"/>
          </a:effectLst>
        </p:spPr>
        <p:txBody>
          <a:bodyPr wrap="none" rtlCol="0">
            <a:spAutoFit/>
          </a:bodyPr>
          <a:lstStyle>
            <a:defPPr>
              <a:defRPr lang="zh-CN"/>
            </a:defPPr>
            <a:lvl1pPr>
              <a:defRPr sz="3200">
                <a:solidFill>
                  <a:schemeClr val="bg1"/>
                </a:solidFill>
                <a:effectLst>
                  <a:outerShdw blurRad="38100" dist="38100" dir="2700000" algn="tl">
                    <a:srgbClr val="000000">
                      <a:alpha val="43137"/>
                    </a:srgbClr>
                  </a:outerShdw>
                </a:effectLst>
                <a:latin typeface="思源黑体 CN Bold" panose="020B0800000000000000" pitchFamily="34" charset="-122"/>
                <a:ea typeface="思源黑体 CN Bold" panose="020B0800000000000000" pitchFamily="34" charset="-122"/>
              </a:defRPr>
            </a:lvl1pPr>
          </a:lstStyle>
          <a:p>
            <a:pPr algn="l"/>
            <a:r>
              <a:rPr lang="zh-CN" altLang="en-US" sz="6600" b="1" dirty="0">
                <a:solidFill>
                  <a:schemeClr val="tx1">
                    <a:lumMod val="75000"/>
                    <a:lumOff val="25000"/>
                  </a:schemeClr>
                </a:solidFill>
                <a:effectLst/>
                <a:latin typeface="阿里巴巴普惠体 Light" pitchFamily="18" charset="-122"/>
                <a:ea typeface="阿里巴巴普惠体 Light" pitchFamily="18" charset="-122"/>
                <a:sym typeface="Times New Roman" panose="02020603050405020304"/>
              </a:rPr>
              <a:t>代码</a:t>
            </a:r>
            <a:r>
              <a:rPr lang="zh-CN" altLang="en-US" sz="6600" b="1" dirty="0">
                <a:solidFill>
                  <a:schemeClr val="tx1">
                    <a:lumMod val="75000"/>
                    <a:lumOff val="25000"/>
                  </a:schemeClr>
                </a:solidFill>
                <a:effectLst/>
                <a:latin typeface="阿里巴巴普惠体 Light" pitchFamily="18" charset="-122"/>
                <a:ea typeface="阿里巴巴普惠体 Light" pitchFamily="18" charset="-122"/>
                <a:sym typeface="Times New Roman" panose="02020603050405020304"/>
              </a:rPr>
              <a:t>实现</a:t>
            </a:r>
            <a:endParaRPr lang="zh-CN" altLang="en-US" sz="6600" b="1" dirty="0">
              <a:solidFill>
                <a:schemeClr val="tx1">
                  <a:lumMod val="75000"/>
                  <a:lumOff val="25000"/>
                </a:schemeClr>
              </a:solidFill>
              <a:effectLst/>
              <a:latin typeface="阿里巴巴普惠体 Light" pitchFamily="18" charset="-122"/>
              <a:ea typeface="阿里巴巴普惠体 Light" pitchFamily="18" charset="-122"/>
              <a:sym typeface="Times New Roman" panose="02020603050405020304"/>
            </a:endParaRPr>
          </a:p>
        </p:txBody>
      </p:sp>
      <p:sp>
        <p:nvSpPr>
          <p:cNvPr id="53" name="文本框 52"/>
          <p:cNvSpPr txBox="1"/>
          <p:nvPr/>
        </p:nvSpPr>
        <p:spPr>
          <a:xfrm>
            <a:off x="2553200" y="2226610"/>
            <a:ext cx="2610095" cy="1808472"/>
          </a:xfrm>
          <a:prstGeom prst="rect">
            <a:avLst/>
          </a:prstGeom>
          <a:noFill/>
          <a:ln>
            <a:noFill/>
          </a:ln>
        </p:spPr>
        <p:txBody>
          <a:bodyPr vert="horz" wrap="square" lIns="91440" tIns="45720" rIns="91440" bIns="45720" rtlCol="0" anchor="b"/>
          <a:lstStyle/>
          <a:p>
            <a:pPr algn="ctr">
              <a:lnSpc>
                <a:spcPct val="100000"/>
              </a:lnSpc>
            </a:pPr>
            <a:r>
              <a:rPr kumimoji="1" lang="en-US" altLang="zh-CN" sz="12000" b="1" dirty="0">
                <a:ln w="25400">
                  <a:noFill/>
                </a:ln>
                <a:solidFill>
                  <a:schemeClr val="bg1"/>
                </a:solidFill>
                <a:effectLst>
                  <a:outerShdw blurRad="114300" dist="38100" dir="8100000" sx="102000" sy="102000" algn="tr" rotWithShape="0">
                    <a:prstClr val="black">
                      <a:alpha val="40000"/>
                    </a:prstClr>
                  </a:outerShdw>
                </a:effectLst>
                <a:latin typeface="阿里巴巴普惠体 Light" pitchFamily="18" charset="-122"/>
                <a:ea typeface="阿里巴巴普惠体 Light" pitchFamily="18" charset="-122"/>
                <a:cs typeface="OPPOSans H" panose="00020600040101010101" charset="-122"/>
                <a:sym typeface="Times New Roman" panose="02020603050405020304"/>
              </a:rPr>
              <a:t>03</a:t>
            </a:r>
            <a:endParaRPr kumimoji="1" lang="en-US" altLang="zh-CN" sz="12000" b="1" dirty="0">
              <a:ln w="25400">
                <a:noFill/>
              </a:ln>
              <a:solidFill>
                <a:schemeClr val="bg1"/>
              </a:solidFill>
              <a:effectLst>
                <a:outerShdw blurRad="114300" dist="38100" dir="8100000" sx="102000" sy="102000" algn="tr" rotWithShape="0">
                  <a:prstClr val="black">
                    <a:alpha val="40000"/>
                  </a:prstClr>
                </a:outerShdw>
              </a:effectLst>
              <a:latin typeface="阿里巴巴普惠体 Light" pitchFamily="18" charset="-122"/>
              <a:ea typeface="阿里巴巴普惠体 Light" pitchFamily="18" charset="-122"/>
              <a:cs typeface="OPPOSans H" panose="00020600040101010101" charset="-122"/>
              <a:sym typeface="Times New Roman" panose="02020603050405020304"/>
            </a:endParaRPr>
          </a:p>
        </p:txBody>
      </p:sp>
    </p:spTree>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5252556" y="2381654"/>
            <a:ext cx="3550920" cy="1106805"/>
          </a:xfrm>
          <a:prstGeom prst="rect">
            <a:avLst/>
          </a:prstGeom>
          <a:noFill/>
          <a:effectLst>
            <a:reflection endPos="0" dir="5400000" sy="-100000" algn="bl" rotWithShape="0"/>
          </a:effectLst>
        </p:spPr>
        <p:txBody>
          <a:bodyPr wrap="none" rtlCol="0">
            <a:spAutoFit/>
          </a:bodyPr>
          <a:lstStyle>
            <a:defPPr>
              <a:defRPr lang="zh-CN"/>
            </a:defPPr>
            <a:lvl1pPr>
              <a:defRPr sz="3200">
                <a:solidFill>
                  <a:schemeClr val="bg1"/>
                </a:solidFill>
                <a:effectLst>
                  <a:outerShdw blurRad="38100" dist="38100" dir="2700000" algn="tl">
                    <a:srgbClr val="000000">
                      <a:alpha val="43137"/>
                    </a:srgbClr>
                  </a:outerShdw>
                </a:effectLst>
                <a:latin typeface="思源黑体 CN Bold" panose="020B0800000000000000" pitchFamily="34" charset="-122"/>
                <a:ea typeface="思源黑体 CN Bold" panose="020B0800000000000000" pitchFamily="34" charset="-122"/>
              </a:defRPr>
            </a:lvl1pPr>
          </a:lstStyle>
          <a:p>
            <a:pPr algn="l"/>
            <a:r>
              <a:rPr lang="zh-CN" altLang="en-US" sz="6600" b="1" dirty="0">
                <a:solidFill>
                  <a:schemeClr val="tx1">
                    <a:lumMod val="75000"/>
                    <a:lumOff val="25000"/>
                  </a:schemeClr>
                </a:solidFill>
                <a:effectLst/>
                <a:latin typeface="阿里巴巴普惠体 Light" pitchFamily="18" charset="-122"/>
                <a:ea typeface="阿里巴巴普惠体 Light" pitchFamily="18" charset="-122"/>
                <a:sym typeface="Times New Roman" panose="02020603050405020304"/>
              </a:rPr>
              <a:t>相关</a:t>
            </a:r>
            <a:r>
              <a:rPr lang="zh-CN" altLang="en-US" sz="6600" b="1" dirty="0">
                <a:solidFill>
                  <a:schemeClr val="tx1">
                    <a:lumMod val="75000"/>
                    <a:lumOff val="25000"/>
                  </a:schemeClr>
                </a:solidFill>
                <a:effectLst/>
                <a:latin typeface="阿里巴巴普惠体 Light" pitchFamily="18" charset="-122"/>
                <a:ea typeface="阿里巴巴普惠体 Light" pitchFamily="18" charset="-122"/>
                <a:sym typeface="Times New Roman" panose="02020603050405020304"/>
              </a:rPr>
              <a:t>论文</a:t>
            </a:r>
            <a:endParaRPr lang="zh-CN" altLang="en-US" sz="6600" b="1" dirty="0">
              <a:solidFill>
                <a:schemeClr val="tx1">
                  <a:lumMod val="75000"/>
                  <a:lumOff val="25000"/>
                </a:schemeClr>
              </a:solidFill>
              <a:effectLst/>
              <a:latin typeface="阿里巴巴普惠体 Light" pitchFamily="18" charset="-122"/>
              <a:ea typeface="阿里巴巴普惠体 Light" pitchFamily="18" charset="-122"/>
              <a:sym typeface="Times New Roman" panose="02020603050405020304"/>
            </a:endParaRPr>
          </a:p>
        </p:txBody>
      </p:sp>
      <p:sp>
        <p:nvSpPr>
          <p:cNvPr id="53" name="文本框 52"/>
          <p:cNvSpPr txBox="1"/>
          <p:nvPr/>
        </p:nvSpPr>
        <p:spPr>
          <a:xfrm>
            <a:off x="2553200" y="2226610"/>
            <a:ext cx="2610095" cy="1808472"/>
          </a:xfrm>
          <a:prstGeom prst="rect">
            <a:avLst/>
          </a:prstGeom>
          <a:noFill/>
          <a:ln>
            <a:noFill/>
          </a:ln>
        </p:spPr>
        <p:txBody>
          <a:bodyPr vert="horz" wrap="square" lIns="91440" tIns="45720" rIns="91440" bIns="45720" rtlCol="0" anchor="b"/>
          <a:lstStyle/>
          <a:p>
            <a:pPr algn="ctr">
              <a:lnSpc>
                <a:spcPct val="100000"/>
              </a:lnSpc>
            </a:pPr>
            <a:r>
              <a:rPr kumimoji="1" lang="en-US" altLang="zh-CN" sz="12000" b="1" dirty="0">
                <a:ln w="25400">
                  <a:noFill/>
                </a:ln>
                <a:solidFill>
                  <a:schemeClr val="bg1"/>
                </a:solidFill>
                <a:effectLst>
                  <a:outerShdw blurRad="114300" dist="38100" dir="8100000" sx="102000" sy="102000" algn="tr" rotWithShape="0">
                    <a:prstClr val="black">
                      <a:alpha val="40000"/>
                    </a:prstClr>
                  </a:outerShdw>
                </a:effectLst>
                <a:latin typeface="阿里巴巴普惠体 Light" pitchFamily="18" charset="-122"/>
                <a:ea typeface="阿里巴巴普惠体 Light" pitchFamily="18" charset="-122"/>
                <a:cs typeface="OPPOSans H" panose="00020600040101010101" charset="-122"/>
                <a:sym typeface="Times New Roman" panose="02020603050405020304"/>
              </a:rPr>
              <a:t>04</a:t>
            </a:r>
            <a:endParaRPr kumimoji="1" lang="en-US" altLang="zh-CN" sz="12000" b="1" dirty="0">
              <a:ln w="25400">
                <a:noFill/>
              </a:ln>
              <a:solidFill>
                <a:schemeClr val="bg1"/>
              </a:solidFill>
              <a:effectLst>
                <a:outerShdw blurRad="114300" dist="38100" dir="8100000" sx="102000" sy="102000" algn="tr" rotWithShape="0">
                  <a:prstClr val="black">
                    <a:alpha val="40000"/>
                  </a:prstClr>
                </a:outerShdw>
              </a:effectLst>
              <a:latin typeface="阿里巴巴普惠体 Light" pitchFamily="18" charset="-122"/>
              <a:ea typeface="阿里巴巴普惠体 Light" pitchFamily="18" charset="-122"/>
              <a:cs typeface="OPPOSans H" panose="00020600040101010101" charset="-122"/>
              <a:sym typeface="Times New Roman" panose="02020603050405020304"/>
            </a:endParaRPr>
          </a:p>
        </p:txBody>
      </p:sp>
    </p:spTree>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论文</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pic>
        <p:nvPicPr>
          <p:cNvPr id="6" name="图片 5"/>
          <p:cNvPicPr>
            <a:picLocks noChangeAspect="1"/>
          </p:cNvPicPr>
          <p:nvPr/>
        </p:nvPicPr>
        <p:blipFill>
          <a:blip r:embed="rId1"/>
          <a:stretch>
            <a:fillRect/>
          </a:stretch>
        </p:blipFill>
        <p:spPr>
          <a:xfrm>
            <a:off x="2061845" y="1165225"/>
            <a:ext cx="8067675" cy="2781300"/>
          </a:xfrm>
          <a:prstGeom prst="rect">
            <a:avLst/>
          </a:prstGeom>
        </p:spPr>
      </p:pic>
      <p:sp>
        <p:nvSpPr>
          <p:cNvPr id="7" name="文本框 6"/>
          <p:cNvSpPr txBox="1"/>
          <p:nvPr/>
        </p:nvSpPr>
        <p:spPr>
          <a:xfrm>
            <a:off x="1074420" y="3946525"/>
            <a:ext cx="10337165" cy="2030095"/>
          </a:xfrm>
          <a:prstGeom prst="rect">
            <a:avLst/>
          </a:prstGeom>
          <a:noFill/>
        </p:spPr>
        <p:txBody>
          <a:bodyPr wrap="square" rtlCol="0">
            <a:spAutoFit/>
          </a:bodyPr>
          <a:p>
            <a:pPr indent="457200"/>
            <a:r>
              <a:rPr lang="zh-CN" altLang="en-US"/>
              <a:t>来自三星研究院，并被</a:t>
            </a:r>
            <a:r>
              <a:rPr lang="en-US" altLang="zh-CN"/>
              <a:t>ICCV 2025</a:t>
            </a:r>
            <a:r>
              <a:rPr lang="zh-CN" altLang="en-US"/>
              <a:t>接收为</a:t>
            </a:r>
            <a:r>
              <a:rPr lang="en-US" altLang="zh-CN"/>
              <a:t>Oral</a:t>
            </a:r>
            <a:r>
              <a:rPr lang="zh-CN" altLang="en-US"/>
              <a:t>论文，</a:t>
            </a:r>
            <a:r>
              <a:rPr lang="zh-CN" altLang="en-US"/>
              <a:t>这篇论文聚焦于单图像超分辨率领域，提出了一个名为</a:t>
            </a:r>
            <a:r>
              <a:rPr lang="en-US" altLang="zh-CN"/>
              <a:t>DTWSR</a:t>
            </a:r>
            <a:r>
              <a:rPr lang="zh-CN" altLang="en-US"/>
              <a:t>（</a:t>
            </a:r>
            <a:r>
              <a:rPr lang="en-US" altLang="zh-CN"/>
              <a:t>Diffusion Transformer based on image Wavelet spectra for SR</a:t>
            </a:r>
            <a:r>
              <a:rPr lang="zh-CN" altLang="en-US"/>
              <a:t>）的新模型。</a:t>
            </a:r>
            <a:endParaRPr lang="zh-CN" altLang="en-US"/>
          </a:p>
          <a:p>
            <a:pPr indent="457200"/>
            <a:r>
              <a:rPr lang="zh-CN" altLang="en-US"/>
              <a:t>简单来说，</a:t>
            </a:r>
            <a:r>
              <a:rPr lang="en-US" altLang="zh-CN"/>
              <a:t>DTWSR</a:t>
            </a:r>
            <a:r>
              <a:rPr lang="zh-CN" altLang="en-US"/>
              <a:t>的巧妙之处在于它没有直接在像素世界里</a:t>
            </a:r>
            <a:r>
              <a:rPr lang="en-US" altLang="zh-CN"/>
              <a:t>“</a:t>
            </a:r>
            <a:r>
              <a:rPr lang="zh-CN" altLang="en-US"/>
              <a:t>卷</a:t>
            </a:r>
            <a:r>
              <a:rPr lang="en-US" altLang="zh-CN"/>
              <a:t>”</a:t>
            </a:r>
            <a:r>
              <a:rPr lang="zh-CN" altLang="en-US"/>
              <a:t>，而是将图像切换到</a:t>
            </a:r>
            <a:r>
              <a:rPr lang="en-US" altLang="zh-CN"/>
              <a:t>“</a:t>
            </a:r>
            <a:r>
              <a:rPr lang="zh-CN" altLang="en-US"/>
              <a:t>频率</a:t>
            </a:r>
            <a:r>
              <a:rPr lang="en-US" altLang="zh-CN"/>
              <a:t>”</a:t>
            </a:r>
            <a:r>
              <a:rPr lang="zh-CN" altLang="en-US"/>
              <a:t>视角，利用离散小波变换（</a:t>
            </a:r>
            <a:r>
              <a:rPr lang="en-US" altLang="zh-CN"/>
              <a:t>Discrete Wavelet Transform, DWT</a:t>
            </a:r>
            <a:r>
              <a:rPr lang="zh-CN" altLang="en-US"/>
              <a:t>）</a:t>
            </a:r>
            <a:r>
              <a:rPr lang="en-US" altLang="zh-CN"/>
              <a:t> </a:t>
            </a:r>
            <a:r>
              <a:rPr lang="zh-CN" altLang="en-US"/>
              <a:t>将图像分解，然后派上强大的扩散模型（</a:t>
            </a:r>
            <a:r>
              <a:rPr lang="en-US" altLang="zh-CN"/>
              <a:t>Diffusion Model</a:t>
            </a:r>
            <a:r>
              <a:rPr lang="zh-CN" altLang="en-US"/>
              <a:t>）和</a:t>
            </a:r>
            <a:r>
              <a:rPr lang="en-US" altLang="zh-CN"/>
              <a:t>Transformer</a:t>
            </a:r>
            <a:r>
              <a:rPr lang="zh-CN" altLang="en-US"/>
              <a:t>来处理这些频率信息。最终，它在提升图像细节的真实感和保持高保真度方面都取得了非常出色的成果。</a:t>
            </a:r>
            <a:endParaRPr lang="zh-CN" altLang="en-US"/>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论文</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pic>
        <p:nvPicPr>
          <p:cNvPr id="2" name="图片 1"/>
          <p:cNvPicPr/>
          <p:nvPr/>
        </p:nvPicPr>
        <p:blipFill>
          <a:blip r:embed="rId1"/>
          <a:srcRect r="994" b="22600"/>
          <a:stretch>
            <a:fillRect/>
          </a:stretch>
        </p:blipFill>
        <p:spPr>
          <a:xfrm>
            <a:off x="1517650" y="1292225"/>
            <a:ext cx="9156065" cy="3925570"/>
          </a:xfrm>
          <a:prstGeom prst="rect">
            <a:avLst/>
          </a:prstGeom>
        </p:spPr>
      </p:pic>
      <p:sp>
        <p:nvSpPr>
          <p:cNvPr id="3" name="文本框 2"/>
          <p:cNvSpPr txBox="1"/>
          <p:nvPr/>
        </p:nvSpPr>
        <p:spPr>
          <a:xfrm>
            <a:off x="537845" y="5217795"/>
            <a:ext cx="11280775" cy="1476375"/>
          </a:xfrm>
          <a:prstGeom prst="rect">
            <a:avLst/>
          </a:prstGeom>
          <a:noFill/>
        </p:spPr>
        <p:txBody>
          <a:bodyPr wrap="square" rtlCol="0">
            <a:spAutoFit/>
          </a:bodyPr>
          <a:p>
            <a:pPr indent="457200"/>
            <a:r>
              <a:rPr lang="zh-CN" altLang="en-US"/>
              <a:t>进入频率域：首先，模型使用多级离散小波变换（</a:t>
            </a:r>
            <a:r>
              <a:rPr lang="en-US" altLang="zh-CN"/>
              <a:t>Multi-level DWT, MDWT</a:t>
            </a:r>
            <a:r>
              <a:rPr lang="zh-CN" altLang="en-US"/>
              <a:t>）将带噪声的图像分解成一个金字塔结构的小波谱</a:t>
            </a:r>
            <a:r>
              <a:rPr lang="en-US" altLang="zh-CN"/>
              <a:t> </a:t>
            </a:r>
            <a:r>
              <a:rPr lang="zh-CN" altLang="en-US"/>
              <a:t>。这个谱包含了</a:t>
            </a:r>
            <a:r>
              <a:rPr lang="en-US" altLang="zh-CN"/>
              <a:t>1</a:t>
            </a:r>
            <a:r>
              <a:rPr lang="zh-CN" altLang="en-US"/>
              <a:t>个低频子带和</a:t>
            </a:r>
            <a:r>
              <a:rPr lang="en-US" altLang="zh-CN"/>
              <a:t>J</a:t>
            </a:r>
            <a:r>
              <a:rPr lang="zh-CN" altLang="en-US"/>
              <a:t>组高频子带。</a:t>
            </a:r>
            <a:endParaRPr lang="zh-CN" altLang="en-US"/>
          </a:p>
          <a:p>
            <a:pPr indent="457200"/>
            <a:r>
              <a:rPr lang="en-US" altLang="zh-CN"/>
              <a:t>Transformer</a:t>
            </a:r>
            <a:r>
              <a:rPr lang="zh-CN" altLang="en-US"/>
              <a:t>去噪：然后，核心的</a:t>
            </a:r>
            <a:r>
              <a:rPr lang="en-US" altLang="zh-CN"/>
              <a:t>WSDT</a:t>
            </a:r>
            <a:r>
              <a:rPr lang="zh-CN" altLang="en-US"/>
              <a:t>网络登场，对这个小波谱进行去噪。它以低分辨率图像作为条件，预测出更干净的小波谱。</a:t>
            </a:r>
            <a:endParaRPr lang="zh-CN" altLang="en-US"/>
          </a:p>
          <a:p>
            <a:pPr indent="457200"/>
            <a:r>
              <a:rPr lang="zh-CN" altLang="en-US"/>
              <a:t>返回像素域：最后，通过逆多级小波变换（</a:t>
            </a:r>
            <a:r>
              <a:rPr lang="en-US" altLang="zh-CN"/>
              <a:t>IMDWT</a:t>
            </a:r>
            <a:r>
              <a:rPr lang="zh-CN" altLang="en-US"/>
              <a:t>），将去噪后的小波谱重新组合成高分辨率图像。</a:t>
            </a:r>
            <a:endParaRPr lang="zh-CN" altLang="en-US"/>
          </a:p>
        </p:txBody>
      </p:sp>
    </p:spTree>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论文</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sp>
        <p:nvSpPr>
          <p:cNvPr id="3" name="文本框 2"/>
          <p:cNvSpPr txBox="1"/>
          <p:nvPr/>
        </p:nvSpPr>
        <p:spPr>
          <a:xfrm>
            <a:off x="1039495" y="5273040"/>
            <a:ext cx="9682480" cy="645160"/>
          </a:xfrm>
          <a:prstGeom prst="rect">
            <a:avLst/>
          </a:prstGeom>
        </p:spPr>
        <p:txBody>
          <a:bodyPr wrap="square">
            <a:spAutoFit/>
          </a:bodyPr>
          <a:p>
            <a:pPr marL="0" indent="457200" algn="l">
              <a:buClrTx/>
              <a:buSzTx/>
              <a:buNone/>
            </a:pPr>
            <a:r>
              <a:rPr lang="en-US" altLang="zh-CN" sz="1800" b="0" i="0"/>
              <a:t>DTWSR在PSNR和SSIM等保真度指标上达到了SOTA水平，同时在感知质量指标</a:t>
            </a:r>
            <a:r>
              <a:rPr lang="en-US" altLang="zh-CN" sz="1800" b="0" i="0"/>
              <a:t>LPIPS上也取得了第二好的成绩。这说明它在清晰度和“看起来真实”之间取得了极佳的平衡。</a:t>
            </a:r>
            <a:endParaRPr lang="en-US" altLang="zh-CN" sz="1800" b="0" i="0"/>
          </a:p>
        </p:txBody>
      </p:sp>
      <p:pic>
        <p:nvPicPr>
          <p:cNvPr id="4" name="图片 3"/>
          <p:cNvPicPr/>
          <p:nvPr/>
        </p:nvPicPr>
        <p:blipFill>
          <a:blip r:embed="rId1"/>
          <a:stretch>
            <a:fillRect/>
          </a:stretch>
        </p:blipFill>
        <p:spPr>
          <a:xfrm>
            <a:off x="349885" y="1242695"/>
            <a:ext cx="4713605" cy="3651250"/>
          </a:xfrm>
          <a:prstGeom prst="rect">
            <a:avLst/>
          </a:prstGeom>
        </p:spPr>
      </p:pic>
      <p:pic>
        <p:nvPicPr>
          <p:cNvPr id="5" name="图片 4"/>
          <p:cNvPicPr/>
          <p:nvPr/>
        </p:nvPicPr>
        <p:blipFill>
          <a:blip r:embed="rId2"/>
          <a:stretch>
            <a:fillRect/>
          </a:stretch>
        </p:blipFill>
        <p:spPr>
          <a:xfrm>
            <a:off x="4919345" y="1518920"/>
            <a:ext cx="7272020" cy="3098165"/>
          </a:xfrm>
          <a:prstGeom prst="rect">
            <a:avLst/>
          </a:prstGeom>
        </p:spPr>
      </p:pic>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098270" y="2060829"/>
            <a:ext cx="736271" cy="1200329"/>
          </a:xfrm>
          <a:prstGeom prst="rect">
            <a:avLst/>
          </a:prstGeom>
          <a:noFill/>
        </p:spPr>
        <p:txBody>
          <a:bodyPr wrap="square" rtlCol="0">
            <a:spAutoFit/>
          </a:bodyPr>
          <a:lstStyle/>
          <a:p>
            <a:r>
              <a:rPr lang="zh-CN" altLang="en-US" sz="7200" dirty="0">
                <a:solidFill>
                  <a:schemeClr val="bg1"/>
                </a:solidFill>
                <a:latin typeface="阿里巴巴普惠体 Light" pitchFamily="18" charset="-122"/>
                <a:ea typeface="阿里巴巴普惠体 Light" pitchFamily="18" charset="-122"/>
                <a:cs typeface="阿里巴巴普惠体 Light" pitchFamily="18" charset="-122"/>
                <a:sym typeface="Times New Roman" panose="02020603050405020304"/>
              </a:rPr>
              <a:t>目</a:t>
            </a:r>
            <a:endParaRPr lang="zh-CN" altLang="en-US" sz="7200" dirty="0">
              <a:solidFill>
                <a:schemeClr val="bg1"/>
              </a:solidFill>
              <a:latin typeface="阿里巴巴普惠体 Light" pitchFamily="18" charset="-122"/>
              <a:ea typeface="阿里巴巴普惠体 Light" pitchFamily="18" charset="-122"/>
              <a:cs typeface="阿里巴巴普惠体 Light" pitchFamily="18" charset="-122"/>
              <a:sym typeface="Times New Roman" panose="02020603050405020304"/>
            </a:endParaRPr>
          </a:p>
        </p:txBody>
      </p:sp>
      <p:sp>
        <p:nvSpPr>
          <p:cNvPr id="3" name="文本框 2"/>
          <p:cNvSpPr txBox="1"/>
          <p:nvPr/>
        </p:nvSpPr>
        <p:spPr>
          <a:xfrm>
            <a:off x="3713809" y="2964512"/>
            <a:ext cx="736271" cy="1200329"/>
          </a:xfrm>
          <a:prstGeom prst="rect">
            <a:avLst/>
          </a:prstGeom>
          <a:noFill/>
        </p:spPr>
        <p:txBody>
          <a:bodyPr wrap="square" rtlCol="0">
            <a:spAutoFit/>
          </a:bodyPr>
          <a:lstStyle/>
          <a:p>
            <a:r>
              <a:rPr lang="zh-CN" altLang="en-US" sz="7200" dirty="0">
                <a:solidFill>
                  <a:schemeClr val="bg1"/>
                </a:solidFill>
                <a:latin typeface="阿里巴巴普惠体 Light" pitchFamily="18" charset="-122"/>
                <a:ea typeface="阿里巴巴普惠体 Light" pitchFamily="18" charset="-122"/>
                <a:cs typeface="阿里巴巴普惠体 Light" pitchFamily="18" charset="-122"/>
                <a:sym typeface="Times New Roman" panose="02020603050405020304"/>
              </a:rPr>
              <a:t>录</a:t>
            </a:r>
            <a:endParaRPr lang="zh-CN" altLang="en-US" sz="7200" dirty="0">
              <a:solidFill>
                <a:schemeClr val="bg1"/>
              </a:solidFill>
              <a:latin typeface="阿里巴巴普惠体 Light" pitchFamily="18" charset="-122"/>
              <a:ea typeface="阿里巴巴普惠体 Light" pitchFamily="18" charset="-122"/>
              <a:cs typeface="阿里巴巴普惠体 Light" pitchFamily="18" charset="-122"/>
              <a:sym typeface="Times New Roman" panose="02020603050405020304"/>
            </a:endParaRPr>
          </a:p>
        </p:txBody>
      </p:sp>
      <p:sp>
        <p:nvSpPr>
          <p:cNvPr id="4" name="文本框 3"/>
          <p:cNvSpPr txBox="1"/>
          <p:nvPr>
            <p:custDataLst>
              <p:tags r:id="rId1"/>
            </p:custDataLst>
          </p:nvPr>
        </p:nvSpPr>
        <p:spPr>
          <a:xfrm>
            <a:off x="6868160" y="2061210"/>
            <a:ext cx="3485515" cy="521970"/>
          </a:xfrm>
          <a:prstGeom prst="rect">
            <a:avLst/>
          </a:prstGeom>
          <a:noFill/>
        </p:spPr>
        <p:txBody>
          <a:bodyPr wrap="square" rtlCol="0">
            <a:spAutoFit/>
          </a:bodyPr>
          <a:lstStyle/>
          <a:p>
            <a:r>
              <a:rPr lang="zh-CN" altLang="en-US" sz="2800" dirty="0">
                <a:latin typeface="阿里巴巴普惠体 Light" pitchFamily="18" charset="-122"/>
                <a:ea typeface="阿里巴巴普惠体 Light" pitchFamily="18" charset="-122"/>
                <a:sym typeface="Times New Roman" panose="02020603050405020304"/>
              </a:rPr>
              <a:t>背景、</a:t>
            </a:r>
            <a:r>
              <a:rPr lang="zh-CN" altLang="en-US" sz="2800" dirty="0">
                <a:latin typeface="阿里巴巴普惠体 Light" pitchFamily="18" charset="-122"/>
                <a:ea typeface="阿里巴巴普惠体 Light" pitchFamily="18" charset="-122"/>
                <a:sym typeface="Times New Roman" panose="02020603050405020304"/>
              </a:rPr>
              <a:t>目的</a:t>
            </a:r>
            <a:endParaRPr lang="zh-CN" altLang="en-US" sz="2800" dirty="0">
              <a:latin typeface="阿里巴巴普惠体 Light" pitchFamily="18" charset="-122"/>
              <a:ea typeface="阿里巴巴普惠体 Light" pitchFamily="18" charset="-122"/>
              <a:sym typeface="Times New Roman" panose="02020603050405020304"/>
            </a:endParaRPr>
          </a:p>
        </p:txBody>
      </p:sp>
      <p:sp>
        <p:nvSpPr>
          <p:cNvPr id="8" name="文本框 7"/>
          <p:cNvSpPr txBox="1"/>
          <p:nvPr>
            <p:custDataLst>
              <p:tags r:id="rId2"/>
            </p:custDataLst>
          </p:nvPr>
        </p:nvSpPr>
        <p:spPr>
          <a:xfrm>
            <a:off x="6868160" y="2913380"/>
            <a:ext cx="3485515" cy="953135"/>
          </a:xfrm>
          <a:prstGeom prst="rect">
            <a:avLst/>
          </a:prstGeom>
          <a:noFill/>
        </p:spPr>
        <p:txBody>
          <a:bodyPr wrap="square" rtlCol="0">
            <a:spAutoFit/>
          </a:bodyPr>
          <a:lstStyle/>
          <a:p>
            <a:r>
              <a:rPr lang="zh-CN" altLang="en-US" sz="2800" dirty="0">
                <a:latin typeface="阿里巴巴普惠体 Light" pitchFamily="18" charset="-122"/>
                <a:ea typeface="阿里巴巴普惠体 Light" pitchFamily="18" charset="-122"/>
                <a:sym typeface="Times New Roman" panose="02020603050405020304"/>
              </a:rPr>
              <a:t>模块、</a:t>
            </a:r>
            <a:r>
              <a:rPr lang="zh-CN" altLang="en-US" sz="2800" dirty="0">
                <a:latin typeface="阿里巴巴普惠体 Light" pitchFamily="18" charset="-122"/>
                <a:ea typeface="阿里巴巴普惠体 Light" pitchFamily="18" charset="-122"/>
                <a:sym typeface="Times New Roman" panose="02020603050405020304"/>
              </a:rPr>
              <a:t>结构</a:t>
            </a:r>
            <a:endParaRPr lang="zh-CN" altLang="en-US" sz="2800" dirty="0">
              <a:latin typeface="阿里巴巴普惠体 Light" pitchFamily="18" charset="-122"/>
              <a:ea typeface="阿里巴巴普惠体 Light" pitchFamily="18" charset="-122"/>
              <a:sym typeface="Times New Roman" panose="02020603050405020304"/>
            </a:endParaRPr>
          </a:p>
          <a:p>
            <a:endParaRPr lang="zh-CN" altLang="en-US" sz="2800" dirty="0">
              <a:latin typeface="阿里巴巴普惠体 Light" pitchFamily="18" charset="-122"/>
              <a:ea typeface="阿里巴巴普惠体 Light" pitchFamily="18" charset="-122"/>
              <a:sym typeface="Times New Roman" panose="02020603050405020304"/>
            </a:endParaRPr>
          </a:p>
        </p:txBody>
      </p:sp>
      <p:sp>
        <p:nvSpPr>
          <p:cNvPr id="11" name="文本框 10"/>
          <p:cNvSpPr txBox="1"/>
          <p:nvPr>
            <p:custDataLst>
              <p:tags r:id="rId3"/>
            </p:custDataLst>
          </p:nvPr>
        </p:nvSpPr>
        <p:spPr>
          <a:xfrm>
            <a:off x="6868160" y="3764915"/>
            <a:ext cx="3485515" cy="521970"/>
          </a:xfrm>
          <a:prstGeom prst="rect">
            <a:avLst/>
          </a:prstGeom>
          <a:noFill/>
        </p:spPr>
        <p:txBody>
          <a:bodyPr wrap="square" rtlCol="0">
            <a:spAutoFit/>
          </a:bodyPr>
          <a:lstStyle/>
          <a:p>
            <a:r>
              <a:rPr lang="zh-CN" altLang="en-US" sz="2800" dirty="0">
                <a:latin typeface="阿里巴巴普惠体 Light" pitchFamily="18" charset="-122"/>
                <a:ea typeface="阿里巴巴普惠体 Light" pitchFamily="18" charset="-122"/>
                <a:sym typeface="Times New Roman" panose="02020603050405020304"/>
              </a:rPr>
              <a:t>代码</a:t>
            </a:r>
            <a:r>
              <a:rPr lang="zh-CN" altLang="en-US" sz="2800" dirty="0">
                <a:latin typeface="阿里巴巴普惠体 Light" pitchFamily="18" charset="-122"/>
                <a:ea typeface="阿里巴巴普惠体 Light" pitchFamily="18" charset="-122"/>
                <a:sym typeface="Times New Roman" panose="02020603050405020304"/>
              </a:rPr>
              <a:t>实现</a:t>
            </a:r>
            <a:endParaRPr lang="zh-CN" altLang="en-US" sz="2800" dirty="0">
              <a:latin typeface="阿里巴巴普惠体 Light" pitchFamily="18" charset="-122"/>
              <a:ea typeface="阿里巴巴普惠体 Light" pitchFamily="18" charset="-122"/>
              <a:sym typeface="Times New Roman" panose="02020603050405020304"/>
            </a:endParaRPr>
          </a:p>
        </p:txBody>
      </p:sp>
      <p:sp>
        <p:nvSpPr>
          <p:cNvPr id="14" name="文本框 13"/>
          <p:cNvSpPr txBox="1"/>
          <p:nvPr>
            <p:custDataLst>
              <p:tags r:id="rId4"/>
            </p:custDataLst>
          </p:nvPr>
        </p:nvSpPr>
        <p:spPr>
          <a:xfrm>
            <a:off x="6868160" y="4617085"/>
            <a:ext cx="3485515" cy="521970"/>
          </a:xfrm>
          <a:prstGeom prst="rect">
            <a:avLst/>
          </a:prstGeom>
          <a:noFill/>
        </p:spPr>
        <p:txBody>
          <a:bodyPr wrap="square" rtlCol="0">
            <a:spAutoFit/>
          </a:bodyPr>
          <a:lstStyle/>
          <a:p>
            <a:r>
              <a:rPr lang="zh-CN" altLang="en-US" sz="2800" dirty="0">
                <a:latin typeface="阿里巴巴普惠体 Light" pitchFamily="18" charset="-122"/>
                <a:ea typeface="阿里巴巴普惠体 Light" pitchFamily="18" charset="-122"/>
                <a:sym typeface="Times New Roman" panose="02020603050405020304"/>
              </a:rPr>
              <a:t>相关</a:t>
            </a:r>
            <a:r>
              <a:rPr lang="zh-CN" altLang="en-US" sz="2800" dirty="0">
                <a:latin typeface="阿里巴巴普惠体 Light" pitchFamily="18" charset="-122"/>
                <a:ea typeface="阿里巴巴普惠体 Light" pitchFamily="18" charset="-122"/>
                <a:sym typeface="Times New Roman" panose="02020603050405020304"/>
              </a:rPr>
              <a:t>论文</a:t>
            </a:r>
            <a:endParaRPr lang="zh-CN" altLang="en-US" sz="2800" dirty="0">
              <a:latin typeface="阿里巴巴普惠体 Light" pitchFamily="18" charset="-122"/>
              <a:ea typeface="阿里巴巴普惠体 Light" pitchFamily="18" charset="-122"/>
              <a:sym typeface="Times New Roman" panose="02020603050405020304"/>
            </a:endParaRPr>
          </a:p>
        </p:txBody>
      </p:sp>
      <p:cxnSp>
        <p:nvCxnSpPr>
          <p:cNvPr id="17" name="直接连接符 16"/>
          <p:cNvCxnSpPr/>
          <p:nvPr>
            <p:custDataLst>
              <p:tags r:id="rId5"/>
            </p:custDataLst>
          </p:nvPr>
        </p:nvCxnSpPr>
        <p:spPr>
          <a:xfrm>
            <a:off x="7008757" y="2612576"/>
            <a:ext cx="1811688" cy="0"/>
          </a:xfrm>
          <a:prstGeom prst="line">
            <a:avLst/>
          </a:prstGeom>
          <a:ln w="12700">
            <a:solidFill>
              <a:schemeClr val="tx1">
                <a:lumMod val="85000"/>
                <a:lumOff val="1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 name="直接连接符 18"/>
          <p:cNvCxnSpPr/>
          <p:nvPr>
            <p:custDataLst>
              <p:tags r:id="rId6"/>
            </p:custDataLst>
          </p:nvPr>
        </p:nvCxnSpPr>
        <p:spPr>
          <a:xfrm>
            <a:off x="7008757" y="3478541"/>
            <a:ext cx="1811688" cy="0"/>
          </a:xfrm>
          <a:prstGeom prst="line">
            <a:avLst/>
          </a:prstGeom>
          <a:ln w="12700">
            <a:solidFill>
              <a:schemeClr val="tx1">
                <a:lumMod val="85000"/>
                <a:lumOff val="1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20" name="直接连接符 19"/>
          <p:cNvCxnSpPr/>
          <p:nvPr>
            <p:custDataLst>
              <p:tags r:id="rId7"/>
            </p:custDataLst>
          </p:nvPr>
        </p:nvCxnSpPr>
        <p:spPr>
          <a:xfrm>
            <a:off x="7008757" y="4326420"/>
            <a:ext cx="1811688" cy="0"/>
          </a:xfrm>
          <a:prstGeom prst="line">
            <a:avLst/>
          </a:prstGeom>
          <a:ln w="12700">
            <a:solidFill>
              <a:schemeClr val="tx1">
                <a:lumMod val="85000"/>
                <a:lumOff val="1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21" name="直接连接符 20"/>
          <p:cNvCxnSpPr/>
          <p:nvPr>
            <p:custDataLst>
              <p:tags r:id="rId8"/>
            </p:custDataLst>
          </p:nvPr>
        </p:nvCxnSpPr>
        <p:spPr>
          <a:xfrm>
            <a:off x="7008757" y="5178318"/>
            <a:ext cx="1811688" cy="0"/>
          </a:xfrm>
          <a:prstGeom prst="line">
            <a:avLst/>
          </a:prstGeom>
          <a:ln w="12700">
            <a:solidFill>
              <a:schemeClr val="tx1">
                <a:lumMod val="85000"/>
                <a:lumOff val="15000"/>
              </a:schemeClr>
            </a:solidFill>
            <a:prstDash val="sysDot"/>
          </a:ln>
        </p:spPr>
        <p:style>
          <a:lnRef idx="2">
            <a:schemeClr val="accent1"/>
          </a:lnRef>
          <a:fillRef idx="0">
            <a:schemeClr val="accent1"/>
          </a:fillRef>
          <a:effectRef idx="1">
            <a:schemeClr val="accent1"/>
          </a:effectRef>
          <a:fontRef idx="minor">
            <a:schemeClr val="tx1"/>
          </a:fontRef>
        </p:style>
      </p:cxnSp>
      <p:sp>
        <p:nvSpPr>
          <p:cNvPr id="22" name="文本框 21"/>
          <p:cNvSpPr txBox="1"/>
          <p:nvPr>
            <p:custDataLst>
              <p:tags r:id="rId9"/>
            </p:custDataLst>
          </p:nvPr>
        </p:nvSpPr>
        <p:spPr>
          <a:xfrm>
            <a:off x="6016908" y="2067475"/>
            <a:ext cx="898961" cy="707886"/>
          </a:xfrm>
          <a:prstGeom prst="rect">
            <a:avLst/>
          </a:prstGeom>
          <a:noFill/>
        </p:spPr>
        <p:txBody>
          <a:bodyPr wrap="square" rtlCol="0">
            <a:spAutoFit/>
          </a:bodyPr>
          <a:lstStyle/>
          <a:p>
            <a:r>
              <a:rPr lang="en-US" altLang="zh-CN" sz="4000"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01</a:t>
            </a:r>
            <a:endParaRPr lang="zh-CN" altLang="en-US" sz="4000"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sp>
        <p:nvSpPr>
          <p:cNvPr id="23" name="文本框 22"/>
          <p:cNvSpPr txBox="1"/>
          <p:nvPr>
            <p:custDataLst>
              <p:tags r:id="rId10"/>
            </p:custDataLst>
          </p:nvPr>
        </p:nvSpPr>
        <p:spPr>
          <a:xfrm>
            <a:off x="6025388" y="2916699"/>
            <a:ext cx="898961" cy="707886"/>
          </a:xfrm>
          <a:prstGeom prst="rect">
            <a:avLst/>
          </a:prstGeom>
          <a:noFill/>
        </p:spPr>
        <p:txBody>
          <a:bodyPr wrap="square" rtlCol="0">
            <a:spAutoFit/>
          </a:bodyPr>
          <a:lstStyle/>
          <a:p>
            <a:r>
              <a:rPr lang="en-US" altLang="zh-CN" sz="4000"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02</a:t>
            </a:r>
            <a:endParaRPr lang="zh-CN" altLang="en-US" sz="4000"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sp>
        <p:nvSpPr>
          <p:cNvPr id="24" name="文本框 23"/>
          <p:cNvSpPr txBox="1"/>
          <p:nvPr>
            <p:custDataLst>
              <p:tags r:id="rId11"/>
            </p:custDataLst>
          </p:nvPr>
        </p:nvSpPr>
        <p:spPr>
          <a:xfrm>
            <a:off x="6027670" y="3765923"/>
            <a:ext cx="898961" cy="707886"/>
          </a:xfrm>
          <a:prstGeom prst="rect">
            <a:avLst/>
          </a:prstGeom>
          <a:noFill/>
        </p:spPr>
        <p:txBody>
          <a:bodyPr wrap="square" rtlCol="0">
            <a:spAutoFit/>
          </a:bodyPr>
          <a:lstStyle/>
          <a:p>
            <a:r>
              <a:rPr lang="en-US" altLang="zh-CN" sz="4000"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03</a:t>
            </a:r>
            <a:endParaRPr lang="zh-CN" altLang="en-US" sz="4000"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sp>
        <p:nvSpPr>
          <p:cNvPr id="25" name="文本框 24"/>
          <p:cNvSpPr txBox="1"/>
          <p:nvPr>
            <p:custDataLst>
              <p:tags r:id="rId12"/>
            </p:custDataLst>
          </p:nvPr>
        </p:nvSpPr>
        <p:spPr>
          <a:xfrm>
            <a:off x="6025388" y="4615146"/>
            <a:ext cx="898961" cy="707886"/>
          </a:xfrm>
          <a:prstGeom prst="rect">
            <a:avLst/>
          </a:prstGeom>
          <a:noFill/>
        </p:spPr>
        <p:txBody>
          <a:bodyPr wrap="square" rtlCol="0">
            <a:spAutoFit/>
          </a:bodyPr>
          <a:lstStyle/>
          <a:p>
            <a:r>
              <a:rPr lang="en-US" altLang="zh-CN" sz="4000"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04</a:t>
            </a:r>
            <a:endParaRPr lang="zh-CN" altLang="en-US" sz="4000"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sp>
        <p:nvSpPr>
          <p:cNvPr id="28" name="TextBox 3"/>
          <p:cNvSpPr txBox="1"/>
          <p:nvPr/>
        </p:nvSpPr>
        <p:spPr>
          <a:xfrm>
            <a:off x="0" y="15698"/>
            <a:ext cx="540060" cy="118430"/>
          </a:xfrm>
          <a:prstGeom prst="rect">
            <a:avLst/>
          </a:prstGeom>
          <a:noFill/>
        </p:spPr>
        <p:txBody>
          <a:bodyPr wrap="square" rtlCol="0">
            <a:spAutoFit/>
          </a:bodyPr>
          <a:lstStyle/>
          <a:p>
            <a:pPr>
              <a:lnSpc>
                <a:spcPct val="200000"/>
              </a:lnSpc>
            </a:pPr>
            <a:r>
              <a:rPr lang="en-US" altLang="zh-CN" sz="100" dirty="0">
                <a:noFill/>
                <a:latin typeface="微软雅黑" panose="020B0503020204020204" pitchFamily="34" charset="-122"/>
                <a:ea typeface="微软雅黑" panose="020B0503020204020204" pitchFamily="34" charset="-122"/>
              </a:rPr>
              <a:t>PPT</a:t>
            </a:r>
            <a:r>
              <a:rPr lang="zh-CN" altLang="en-US" sz="100" dirty="0">
                <a:noFill/>
                <a:latin typeface="微软雅黑" panose="020B0503020204020204" pitchFamily="34" charset="-122"/>
                <a:ea typeface="微软雅黑" panose="020B0503020204020204" pitchFamily="34" charset="-122"/>
              </a:rPr>
              <a:t>模板 </a:t>
            </a:r>
            <a:r>
              <a:rPr lang="en-US" altLang="zh-CN" sz="100" dirty="0">
                <a:noFill/>
                <a:latin typeface="微软雅黑" panose="020B0503020204020204" pitchFamily="34" charset="-122"/>
                <a:ea typeface="微软雅黑" panose="020B0503020204020204" pitchFamily="34" charset="-122"/>
              </a:rPr>
              <a:t>http://www.1ppt.com/moban/</a:t>
            </a:r>
            <a:r>
              <a:rPr lang="zh-CN" altLang="en-US" sz="100" dirty="0">
                <a:noFill/>
                <a:latin typeface="微软雅黑" panose="020B0503020204020204" pitchFamily="34" charset="-122"/>
                <a:ea typeface="微软雅黑" panose="020B0503020204020204" pitchFamily="34" charset="-122"/>
              </a:rPr>
              <a:t> </a:t>
            </a:r>
            <a:endParaRPr lang="en-US" altLang="zh-CN" sz="100" dirty="0">
              <a:no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744193" y="2137560"/>
            <a:ext cx="736271" cy="1200329"/>
          </a:xfrm>
          <a:prstGeom prst="rect">
            <a:avLst/>
          </a:prstGeom>
          <a:noFill/>
        </p:spPr>
        <p:txBody>
          <a:bodyPr wrap="square" rtlCol="0">
            <a:spAutoFit/>
          </a:bodyPr>
          <a:lstStyle/>
          <a:p>
            <a:r>
              <a:rPr lang="zh-CN" altLang="en-US" sz="7200" dirty="0">
                <a:solidFill>
                  <a:schemeClr val="bg1"/>
                </a:solidFill>
                <a:latin typeface="阿里巴巴普惠体 Light" pitchFamily="18" charset="-122"/>
                <a:ea typeface="阿里巴巴普惠体 Light" pitchFamily="18" charset="-122"/>
                <a:sym typeface="Times New Roman" panose="02020603050405020304"/>
              </a:rPr>
              <a:t>谢</a:t>
            </a:r>
            <a:endParaRPr lang="zh-CN" altLang="en-US" sz="7200" dirty="0">
              <a:solidFill>
                <a:schemeClr val="bg1"/>
              </a:solidFill>
              <a:latin typeface="阿里巴巴普惠体 Light" pitchFamily="18" charset="-122"/>
              <a:ea typeface="阿里巴巴普惠体 Light" pitchFamily="18" charset="-122"/>
              <a:sym typeface="Times New Roman" panose="02020603050405020304"/>
            </a:endParaRPr>
          </a:p>
        </p:txBody>
      </p:sp>
      <p:sp>
        <p:nvSpPr>
          <p:cNvPr id="3" name="文本框 2"/>
          <p:cNvSpPr txBox="1"/>
          <p:nvPr/>
        </p:nvSpPr>
        <p:spPr>
          <a:xfrm>
            <a:off x="5359730" y="3041242"/>
            <a:ext cx="736271" cy="1200329"/>
          </a:xfrm>
          <a:prstGeom prst="rect">
            <a:avLst/>
          </a:prstGeom>
          <a:noFill/>
        </p:spPr>
        <p:txBody>
          <a:bodyPr wrap="square" rtlCol="0">
            <a:spAutoFit/>
          </a:bodyPr>
          <a:lstStyle/>
          <a:p>
            <a:r>
              <a:rPr lang="zh-CN" altLang="en-US" sz="7200" dirty="0">
                <a:solidFill>
                  <a:schemeClr val="bg1"/>
                </a:solidFill>
                <a:latin typeface="阿里巴巴普惠体 Light" pitchFamily="18" charset="-122"/>
                <a:ea typeface="阿里巴巴普惠体 Light" pitchFamily="18" charset="-122"/>
                <a:sym typeface="Times New Roman" panose="02020603050405020304"/>
              </a:rPr>
              <a:t>谢</a:t>
            </a:r>
            <a:endParaRPr lang="zh-CN" altLang="en-US" sz="7200" dirty="0">
              <a:solidFill>
                <a:schemeClr val="bg1"/>
              </a:solidFill>
              <a:latin typeface="阿里巴巴普惠体 Light" pitchFamily="18" charset="-122"/>
              <a:ea typeface="阿里巴巴普惠体 Light" pitchFamily="18" charset="-122"/>
              <a:sym typeface="Times New Roman" panose="02020603050405020304"/>
            </a:endParaRPr>
          </a:p>
        </p:txBody>
      </p:sp>
      <p:sp>
        <p:nvSpPr>
          <p:cNvPr id="4" name="文本框 3"/>
          <p:cNvSpPr txBox="1"/>
          <p:nvPr/>
        </p:nvSpPr>
        <p:spPr>
          <a:xfrm>
            <a:off x="7107381" y="2918346"/>
            <a:ext cx="3485408" cy="646331"/>
          </a:xfrm>
          <a:prstGeom prst="rect">
            <a:avLst/>
          </a:prstGeom>
          <a:noFill/>
        </p:spPr>
        <p:txBody>
          <a:bodyPr wrap="square" rtlCol="0">
            <a:spAutoFit/>
          </a:bodyPr>
          <a:lstStyle/>
          <a:p>
            <a:pPr algn="r"/>
            <a:r>
              <a:rPr lang="zh-CN" altLang="en-US" sz="3600" dirty="0">
                <a:latin typeface="阿里巴巴普惠体 Light" pitchFamily="18" charset="-122"/>
                <a:ea typeface="阿里巴巴普惠体 Light" pitchFamily="18" charset="-122"/>
                <a:sym typeface="Times New Roman" panose="02020603050405020304"/>
              </a:rPr>
              <a:t>感谢观看</a:t>
            </a:r>
            <a:endParaRPr lang="zh-CN" altLang="en-US" sz="3600" dirty="0">
              <a:latin typeface="阿里巴巴普惠体 Light" pitchFamily="18" charset="-122"/>
              <a:ea typeface="阿里巴巴普惠体 Light" pitchFamily="18" charset="-122"/>
              <a:sym typeface="Times New Roman" panose="02020603050405020304"/>
            </a:endParaRPr>
          </a:p>
        </p:txBody>
      </p:sp>
      <p:sp>
        <p:nvSpPr>
          <p:cNvPr id="5" name="文本框 4"/>
          <p:cNvSpPr txBox="1"/>
          <p:nvPr/>
        </p:nvSpPr>
        <p:spPr>
          <a:xfrm>
            <a:off x="7247906" y="3489298"/>
            <a:ext cx="3344884" cy="584775"/>
          </a:xfrm>
          <a:prstGeom prst="rect">
            <a:avLst/>
          </a:prstGeom>
          <a:noFill/>
        </p:spPr>
        <p:txBody>
          <a:bodyPr wrap="square" rtlCol="0">
            <a:spAutoFit/>
          </a:bodyPr>
          <a:lstStyle/>
          <a:p>
            <a:pPr algn="dist"/>
            <a:r>
              <a:rPr lang="en-US" altLang="zh-CN" sz="3200" dirty="0">
                <a:latin typeface="阿里巴巴普惠体 Light" pitchFamily="18" charset="-122"/>
                <a:ea typeface="阿里巴巴普惠体 Light" pitchFamily="18" charset="-122"/>
                <a:sym typeface="Times New Roman" panose="02020603050405020304"/>
              </a:rPr>
              <a:t>WORK REPORT</a:t>
            </a:r>
            <a:endParaRPr lang="zh-CN" altLang="en-US" sz="3200" dirty="0">
              <a:latin typeface="阿里巴巴普惠体 Light" pitchFamily="18" charset="-122"/>
              <a:ea typeface="阿里巴巴普惠体 Light" pitchFamily="18" charset="-122"/>
              <a:sym typeface="Times New Roman" panose="02020603050405020304"/>
            </a:endParaRPr>
          </a:p>
        </p:txBody>
      </p:sp>
      <p:sp>
        <p:nvSpPr>
          <p:cNvPr id="7" name="文本框 6"/>
          <p:cNvSpPr txBox="1"/>
          <p:nvPr/>
        </p:nvSpPr>
        <p:spPr>
          <a:xfrm>
            <a:off x="602541" y="468143"/>
            <a:ext cx="3485408" cy="400110"/>
          </a:xfrm>
          <a:prstGeom prst="rect">
            <a:avLst/>
          </a:prstGeom>
          <a:noFill/>
        </p:spPr>
        <p:txBody>
          <a:bodyPr wrap="square" rtlCol="0">
            <a:spAutoFit/>
          </a:bodyPr>
          <a:lstStyle/>
          <a:p>
            <a:r>
              <a:rPr lang="en-US" altLang="zh-CN" sz="2000" dirty="0">
                <a:latin typeface="阿里巴巴普惠体 Light" pitchFamily="18" charset="-122"/>
                <a:ea typeface="阿里巴巴普惠体 Light" pitchFamily="18" charset="-122"/>
                <a:sym typeface="Times New Roman" panose="02020603050405020304"/>
              </a:rPr>
              <a:t>YOUR LOGO</a:t>
            </a:r>
            <a:endParaRPr lang="zh-CN" altLang="en-US" sz="2000" dirty="0">
              <a:latin typeface="阿里巴巴普惠体 Light" pitchFamily="18" charset="-122"/>
              <a:ea typeface="阿里巴巴普惠体 Light" pitchFamily="18" charset="-122"/>
              <a:sym typeface="Times New Roman" panose="02020603050405020304"/>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5252556" y="2381654"/>
            <a:ext cx="4392930" cy="1106805"/>
          </a:xfrm>
          <a:prstGeom prst="rect">
            <a:avLst/>
          </a:prstGeom>
          <a:noFill/>
          <a:effectLst>
            <a:reflection endPos="0" dir="5400000" sy="-100000" algn="bl" rotWithShape="0"/>
          </a:effectLst>
        </p:spPr>
        <p:txBody>
          <a:bodyPr wrap="none" rtlCol="0">
            <a:spAutoFit/>
          </a:bodyPr>
          <a:lstStyle>
            <a:defPPr>
              <a:defRPr lang="zh-CN"/>
            </a:defPPr>
            <a:lvl1pPr>
              <a:defRPr sz="3200">
                <a:solidFill>
                  <a:schemeClr val="bg1"/>
                </a:solidFill>
                <a:effectLst>
                  <a:outerShdw blurRad="38100" dist="38100" dir="2700000" algn="tl">
                    <a:srgbClr val="000000">
                      <a:alpha val="43137"/>
                    </a:srgbClr>
                  </a:outerShdw>
                </a:effectLst>
                <a:latin typeface="思源黑体 CN Bold" panose="020B0800000000000000" pitchFamily="34" charset="-122"/>
                <a:ea typeface="思源黑体 CN Bold" panose="020B0800000000000000" pitchFamily="34" charset="-122"/>
              </a:defRPr>
            </a:lvl1pPr>
          </a:lstStyle>
          <a:p>
            <a:pPr algn="l"/>
            <a:r>
              <a:rPr lang="zh-CN" altLang="en-US" sz="6600" b="1" dirty="0">
                <a:solidFill>
                  <a:schemeClr val="tx1">
                    <a:lumMod val="75000"/>
                    <a:lumOff val="25000"/>
                  </a:schemeClr>
                </a:solidFill>
                <a:effectLst/>
                <a:latin typeface="阿里巴巴普惠体 Light" pitchFamily="18" charset="-122"/>
                <a:ea typeface="阿里巴巴普惠体 Light" pitchFamily="18" charset="-122"/>
                <a:sym typeface="Times New Roman" panose="02020603050405020304"/>
              </a:rPr>
              <a:t>背景、目的</a:t>
            </a:r>
            <a:endParaRPr lang="zh-CN" altLang="en-US" sz="6600" b="1" dirty="0">
              <a:solidFill>
                <a:schemeClr val="tx1">
                  <a:lumMod val="75000"/>
                  <a:lumOff val="25000"/>
                </a:schemeClr>
              </a:solidFill>
              <a:effectLst/>
              <a:latin typeface="阿里巴巴普惠体 Light" pitchFamily="18" charset="-122"/>
              <a:ea typeface="阿里巴巴普惠体 Light" pitchFamily="18" charset="-122"/>
              <a:sym typeface="Times New Roman" panose="02020603050405020304"/>
            </a:endParaRPr>
          </a:p>
        </p:txBody>
      </p:sp>
      <p:sp>
        <p:nvSpPr>
          <p:cNvPr id="53" name="文本框 52"/>
          <p:cNvSpPr txBox="1"/>
          <p:nvPr/>
        </p:nvSpPr>
        <p:spPr>
          <a:xfrm>
            <a:off x="2553200" y="2226610"/>
            <a:ext cx="2610095" cy="1808472"/>
          </a:xfrm>
          <a:prstGeom prst="rect">
            <a:avLst/>
          </a:prstGeom>
          <a:noFill/>
          <a:ln>
            <a:noFill/>
          </a:ln>
        </p:spPr>
        <p:txBody>
          <a:bodyPr vert="horz" wrap="square" lIns="91440" tIns="45720" rIns="91440" bIns="45720" rtlCol="0" anchor="b"/>
          <a:lstStyle/>
          <a:p>
            <a:pPr algn="ctr">
              <a:lnSpc>
                <a:spcPct val="100000"/>
              </a:lnSpc>
            </a:pPr>
            <a:r>
              <a:rPr kumimoji="1" lang="en-US" altLang="zh-CN" sz="12000" b="1" dirty="0">
                <a:ln w="25400">
                  <a:noFill/>
                </a:ln>
                <a:solidFill>
                  <a:schemeClr val="bg1"/>
                </a:solidFill>
                <a:effectLst>
                  <a:outerShdw blurRad="114300" dist="38100" dir="8100000" sx="102000" sy="102000" algn="tr" rotWithShape="0">
                    <a:prstClr val="black">
                      <a:alpha val="40000"/>
                    </a:prstClr>
                  </a:outerShdw>
                </a:effectLst>
                <a:latin typeface="阿里巴巴普惠体 Light" pitchFamily="18" charset="-122"/>
                <a:ea typeface="阿里巴巴普惠体 Light" pitchFamily="18" charset="-122"/>
                <a:cs typeface="OPPOSans H" panose="00020600040101010101" charset="-122"/>
                <a:sym typeface="Times New Roman" panose="02020603050405020304"/>
              </a:rPr>
              <a:t>01</a:t>
            </a:r>
            <a:endParaRPr kumimoji="1" lang="en-US" altLang="zh-CN" sz="12000" b="1" dirty="0">
              <a:ln w="25400">
                <a:noFill/>
              </a:ln>
              <a:solidFill>
                <a:schemeClr val="bg1"/>
              </a:solidFill>
              <a:effectLst>
                <a:outerShdw blurRad="114300" dist="38100" dir="8100000" sx="102000" sy="102000" algn="tr" rotWithShape="0">
                  <a:prstClr val="black">
                    <a:alpha val="40000"/>
                  </a:prstClr>
                </a:outerShdw>
              </a:effectLst>
              <a:latin typeface="阿里巴巴普惠体 Light" pitchFamily="18" charset="-122"/>
              <a:ea typeface="阿里巴巴普惠体 Light" pitchFamily="18" charset="-122"/>
              <a:cs typeface="OPPOSans H" panose="00020600040101010101" charset="-122"/>
              <a:sym typeface="Times New Roman" panose="02020603050405020304"/>
            </a:endParaRPr>
          </a:p>
        </p:txBody>
      </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背景</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sp>
        <p:nvSpPr>
          <p:cNvPr id="2" name="文本框 1"/>
          <p:cNvSpPr txBox="1"/>
          <p:nvPr/>
        </p:nvSpPr>
        <p:spPr>
          <a:xfrm>
            <a:off x="681355" y="3004185"/>
            <a:ext cx="10877550" cy="1935480"/>
          </a:xfrm>
          <a:prstGeom prst="rect">
            <a:avLst/>
          </a:prstGeom>
          <a:noFill/>
        </p:spPr>
        <p:txBody>
          <a:bodyPr wrap="square" rtlCol="0">
            <a:noAutofit/>
          </a:bodyPr>
          <a:p>
            <a:pPr indent="457200"/>
            <a:r>
              <a:rPr lang="zh-CN" altLang="en-US">
                <a:sym typeface="+mn-ea"/>
              </a:rPr>
              <a:t>循环神经网络，特别是长短期记忆和门控循环神经网络，已经被确立为序列建模和转导问题（如语言建模和机器翻译）的最先进方法。</a:t>
            </a:r>
            <a:endParaRPr lang="en-US" altLang="zh-CN"/>
          </a:p>
          <a:p>
            <a:pPr indent="457200"/>
            <a:r>
              <a:rPr lang="zh-CN" altLang="en-US">
                <a:sym typeface="+mn-ea"/>
              </a:rPr>
              <a:t>递归模型通常沿着输入和输出序列的符号位置进行因子计算。在计算时间内将位置与步骤对齐，它们生成一个隐藏状态序列</a:t>
            </a:r>
            <a:r>
              <a:rPr lang="en-US" altLang="zh-CN">
                <a:sym typeface="+mn-ea"/>
              </a:rPr>
              <a:t>ht</a:t>
            </a:r>
            <a:r>
              <a:rPr lang="zh-CN" altLang="en-US">
                <a:sym typeface="+mn-ea"/>
              </a:rPr>
              <a:t>，作为前一个隐藏状态</a:t>
            </a:r>
            <a:r>
              <a:rPr lang="en-US" altLang="zh-CN">
                <a:sym typeface="+mn-ea"/>
              </a:rPr>
              <a:t>ht−1</a:t>
            </a:r>
            <a:r>
              <a:rPr lang="zh-CN" altLang="en-US">
                <a:sym typeface="+mn-ea"/>
              </a:rPr>
              <a:t>和位置</a:t>
            </a:r>
            <a:r>
              <a:rPr lang="en-US" altLang="zh-CN">
                <a:sym typeface="+mn-ea"/>
              </a:rPr>
              <a:t>t</a:t>
            </a:r>
            <a:r>
              <a:rPr lang="zh-CN" altLang="en-US">
                <a:sym typeface="+mn-ea"/>
              </a:rPr>
              <a:t>的输入的函数。</a:t>
            </a:r>
            <a:r>
              <a:rPr lang="zh-CN" altLang="en-US"/>
              <a:t>这种固有的序列化计算特性，使得单个训练样本内部无法并行化；当序列较长时，该问题尤为突出</a:t>
            </a:r>
            <a:r>
              <a:rPr lang="en-US" altLang="zh-CN"/>
              <a:t>——</a:t>
            </a:r>
            <a:r>
              <a:rPr lang="zh-CN" altLang="en-US"/>
              <a:t>由于内存限制，跨样本的批处理（</a:t>
            </a:r>
            <a:r>
              <a:rPr lang="en-US" altLang="zh-CN"/>
              <a:t>batching</a:t>
            </a:r>
            <a:r>
              <a:rPr lang="zh-CN" altLang="en-US"/>
              <a:t>）也受到制约。</a:t>
            </a:r>
            <a:endParaRPr lang="zh-CN" altLang="en-US"/>
          </a:p>
        </p:txBody>
      </p:sp>
      <p:pic>
        <p:nvPicPr>
          <p:cNvPr id="10" name="图片 9"/>
          <p:cNvPicPr>
            <a:picLocks noChangeAspect="1"/>
          </p:cNvPicPr>
          <p:nvPr/>
        </p:nvPicPr>
        <p:blipFill>
          <a:blip r:embed="rId1"/>
          <a:stretch>
            <a:fillRect/>
          </a:stretch>
        </p:blipFill>
        <p:spPr>
          <a:xfrm>
            <a:off x="2209800" y="1156970"/>
            <a:ext cx="7772400" cy="1743075"/>
          </a:xfrm>
          <a:prstGeom prst="rect">
            <a:avLst/>
          </a:prstGeom>
        </p:spPr>
      </p:pic>
      <p:sp>
        <p:nvSpPr>
          <p:cNvPr id="11" name="文本框 10"/>
          <p:cNvSpPr txBox="1"/>
          <p:nvPr/>
        </p:nvSpPr>
        <p:spPr>
          <a:xfrm>
            <a:off x="681355" y="5198110"/>
            <a:ext cx="10535920" cy="706755"/>
          </a:xfrm>
          <a:prstGeom prst="rect">
            <a:avLst/>
          </a:prstGeom>
          <a:noFill/>
        </p:spPr>
        <p:txBody>
          <a:bodyPr wrap="square" rtlCol="0">
            <a:spAutoFit/>
          </a:bodyPr>
          <a:p>
            <a:pPr indent="457200"/>
            <a:r>
              <a:rPr lang="zh-CN" altLang="en-US" sz="2000" i="1"/>
              <a:t>总结：目前（</a:t>
            </a:r>
            <a:r>
              <a:rPr lang="en-US" altLang="zh-CN" sz="2000" i="1"/>
              <a:t>2017</a:t>
            </a:r>
            <a:r>
              <a:rPr lang="zh-CN" altLang="en-US" sz="2000" i="1"/>
              <a:t>前）的</a:t>
            </a:r>
            <a:r>
              <a:rPr lang="en-US" altLang="zh-CN" sz="2000" i="1"/>
              <a:t>SOTA</a:t>
            </a:r>
            <a:r>
              <a:rPr lang="zh-CN" altLang="en-US" sz="2000" i="1"/>
              <a:t>网络难以进行并行运算，而</a:t>
            </a:r>
            <a:r>
              <a:rPr lang="en-US" altLang="zh-CN" sz="2000" i="1"/>
              <a:t>Transformer</a:t>
            </a:r>
            <a:r>
              <a:rPr lang="zh-CN" altLang="en-US" sz="2000" i="1"/>
              <a:t>正是为了解决并行运算而诞生的。</a:t>
            </a:r>
            <a:endParaRPr lang="zh-CN" altLang="en-US" sz="2000" i="1"/>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背景</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sp>
        <p:nvSpPr>
          <p:cNvPr id="2" name="文本框 1"/>
          <p:cNvSpPr txBox="1"/>
          <p:nvPr/>
        </p:nvSpPr>
        <p:spPr>
          <a:xfrm>
            <a:off x="786130" y="1388745"/>
            <a:ext cx="10920730" cy="482600"/>
          </a:xfrm>
          <a:prstGeom prst="rect">
            <a:avLst/>
          </a:prstGeom>
          <a:noFill/>
        </p:spPr>
        <p:txBody>
          <a:bodyPr wrap="square" rtlCol="0">
            <a:noAutofit/>
          </a:bodyPr>
          <a:p>
            <a:pPr indent="457200" algn="ctr"/>
            <a:r>
              <a:rPr lang="zh-CN" altLang="en-US" sz="2400" b="1"/>
              <a:t>为什么非要并行运算？</a:t>
            </a:r>
            <a:endParaRPr lang="zh-CN" altLang="en-US" sz="2400" b="1"/>
          </a:p>
          <a:p>
            <a:pPr indent="457200" algn="ctr"/>
            <a:endParaRPr lang="zh-CN" altLang="en-US" sz="2400" b="1"/>
          </a:p>
        </p:txBody>
      </p:sp>
      <p:sp>
        <p:nvSpPr>
          <p:cNvPr id="5" name="文本框 4"/>
          <p:cNvSpPr txBox="1"/>
          <p:nvPr/>
        </p:nvSpPr>
        <p:spPr>
          <a:xfrm>
            <a:off x="601980" y="1998345"/>
            <a:ext cx="11231880" cy="2542540"/>
          </a:xfrm>
          <a:prstGeom prst="rect">
            <a:avLst/>
          </a:prstGeom>
          <a:noFill/>
        </p:spPr>
        <p:txBody>
          <a:bodyPr wrap="square" rtlCol="0">
            <a:noAutofit/>
          </a:bodyPr>
          <a:p>
            <a:pPr indent="457200" algn="l"/>
            <a:r>
              <a:rPr lang="zh-CN" altLang="en-US" sz="2000" b="1"/>
              <a:t>传统</a:t>
            </a:r>
            <a:r>
              <a:rPr lang="en-US" altLang="zh-CN" sz="2000" b="1"/>
              <a:t>RNN</a:t>
            </a:r>
            <a:r>
              <a:rPr lang="zh-CN" altLang="en-US" sz="2000" b="1"/>
              <a:t>模型无法有效训练</a:t>
            </a:r>
            <a:r>
              <a:rPr lang="en-US" altLang="zh-CN" sz="2000" b="1"/>
              <a:t>/</a:t>
            </a:r>
            <a:r>
              <a:rPr lang="zh-CN" altLang="en-US" sz="2000" b="1"/>
              <a:t>效率低下：</a:t>
            </a:r>
            <a:endParaRPr lang="zh-CN" altLang="en-US" sz="2000" b="1"/>
          </a:p>
          <a:p>
            <a:pPr marL="457200" lvl="1" indent="457200" algn="l"/>
            <a:r>
              <a:rPr lang="zh-CN" altLang="en-US"/>
              <a:t>单卡处理大规模文本不现实</a:t>
            </a:r>
            <a:r>
              <a:rPr lang="en-US" altLang="zh-CN"/>
              <a:t>——</a:t>
            </a:r>
            <a:r>
              <a:rPr lang="zh-CN" altLang="en-US"/>
              <a:t>参数量巨大，显存溢出，</a:t>
            </a:r>
            <a:r>
              <a:rPr lang="zh-CN" altLang="en-US"/>
              <a:t>甚至无法加载模型。</a:t>
            </a:r>
            <a:endParaRPr lang="zh-CN" altLang="en-US"/>
          </a:p>
          <a:p>
            <a:pPr marL="457200" lvl="1" indent="457200" algn="l"/>
            <a:r>
              <a:rPr lang="zh-CN" altLang="en-US"/>
              <a:t>即使使用多卡，由于传统</a:t>
            </a:r>
            <a:r>
              <a:rPr lang="en-US" altLang="zh-CN"/>
              <a:t>RNN</a:t>
            </a:r>
            <a:r>
              <a:rPr lang="zh-CN" altLang="en-US"/>
              <a:t>层内无法并行的问题，大规模的文本只得将文本分段串行处理，且不论面临</a:t>
            </a:r>
            <a:r>
              <a:rPr lang="en-US" altLang="zh-CN"/>
              <a:t>“</a:t>
            </a:r>
            <a:r>
              <a:rPr lang="zh-CN" altLang="en-US"/>
              <a:t>一卡有难，多卡围观</a:t>
            </a:r>
            <a:r>
              <a:rPr lang="en-US" altLang="zh-CN"/>
              <a:t>”</a:t>
            </a:r>
            <a:r>
              <a:rPr lang="zh-CN" altLang="en-US"/>
              <a:t>的问题，最难以解决的就是卡间的通信问题，每个时间步、每层都需跨卡传输隐藏状态，通信开销巨大，甚至会出现多卡效率低于单卡效率的情况，</a:t>
            </a:r>
            <a:r>
              <a:rPr lang="zh-CN" altLang="en-US">
                <a:sym typeface="+mn-ea"/>
              </a:rPr>
              <a:t>当需要反向传播时，问题更加严重</a:t>
            </a:r>
            <a:r>
              <a:rPr lang="zh-CN" altLang="en-US"/>
              <a:t>。</a:t>
            </a:r>
            <a:endParaRPr lang="zh-CN" altLang="en-US"/>
          </a:p>
          <a:p>
            <a:pPr marL="457200" lvl="1" indent="457200" algn="l"/>
            <a:r>
              <a:rPr lang="zh-CN" altLang="en-US"/>
              <a:t>综上，单卡面对大规模数据时，显存溢出；多卡效率甚至可能不如单卡。因此，设计一种</a:t>
            </a:r>
            <a:r>
              <a:rPr lang="zh-CN" altLang="en-US"/>
              <a:t>可并行的模型架构成为了</a:t>
            </a:r>
            <a:r>
              <a:rPr lang="zh-CN" altLang="en-US"/>
              <a:t>当务之急。</a:t>
            </a:r>
            <a:endParaRPr lang="zh-CN" altLang="en-US"/>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5252556" y="2381654"/>
            <a:ext cx="4392930" cy="1106805"/>
          </a:xfrm>
          <a:prstGeom prst="rect">
            <a:avLst/>
          </a:prstGeom>
          <a:noFill/>
          <a:effectLst>
            <a:reflection endPos="0" dir="5400000" sy="-100000" algn="bl" rotWithShape="0"/>
          </a:effectLst>
        </p:spPr>
        <p:txBody>
          <a:bodyPr wrap="none" rtlCol="0">
            <a:spAutoFit/>
          </a:bodyPr>
          <a:lstStyle>
            <a:defPPr>
              <a:defRPr lang="zh-CN"/>
            </a:defPPr>
            <a:lvl1pPr>
              <a:defRPr sz="3200">
                <a:solidFill>
                  <a:schemeClr val="bg1"/>
                </a:solidFill>
                <a:effectLst>
                  <a:outerShdw blurRad="38100" dist="38100" dir="2700000" algn="tl">
                    <a:srgbClr val="000000">
                      <a:alpha val="43137"/>
                    </a:srgbClr>
                  </a:outerShdw>
                </a:effectLst>
                <a:latin typeface="思源黑体 CN Bold" panose="020B0800000000000000" pitchFamily="34" charset="-122"/>
                <a:ea typeface="思源黑体 CN Bold" panose="020B0800000000000000" pitchFamily="34" charset="-122"/>
              </a:defRPr>
            </a:lvl1pPr>
          </a:lstStyle>
          <a:p>
            <a:pPr algn="l"/>
            <a:r>
              <a:rPr lang="zh-CN" altLang="en-US" sz="6600" b="1" dirty="0">
                <a:solidFill>
                  <a:schemeClr val="tx1">
                    <a:lumMod val="75000"/>
                    <a:lumOff val="25000"/>
                  </a:schemeClr>
                </a:solidFill>
                <a:effectLst/>
                <a:latin typeface="阿里巴巴普惠体 Light" pitchFamily="18" charset="-122"/>
                <a:ea typeface="阿里巴巴普惠体 Light" pitchFamily="18" charset="-122"/>
                <a:sym typeface="Times New Roman" panose="02020603050405020304"/>
              </a:rPr>
              <a:t>模块、</a:t>
            </a:r>
            <a:r>
              <a:rPr lang="zh-CN" altLang="en-US" sz="6600" b="1" dirty="0">
                <a:solidFill>
                  <a:schemeClr val="tx1">
                    <a:lumMod val="75000"/>
                    <a:lumOff val="25000"/>
                  </a:schemeClr>
                </a:solidFill>
                <a:effectLst/>
                <a:latin typeface="阿里巴巴普惠体 Light" pitchFamily="18" charset="-122"/>
                <a:ea typeface="阿里巴巴普惠体 Light" pitchFamily="18" charset="-122"/>
                <a:sym typeface="Times New Roman" panose="02020603050405020304"/>
              </a:rPr>
              <a:t>结构</a:t>
            </a:r>
            <a:endParaRPr lang="zh-CN" altLang="en-US" sz="6600" b="1" dirty="0">
              <a:solidFill>
                <a:schemeClr val="tx1">
                  <a:lumMod val="75000"/>
                  <a:lumOff val="25000"/>
                </a:schemeClr>
              </a:solidFill>
              <a:effectLst/>
              <a:latin typeface="阿里巴巴普惠体 Light" pitchFamily="18" charset="-122"/>
              <a:ea typeface="阿里巴巴普惠体 Light" pitchFamily="18" charset="-122"/>
              <a:sym typeface="Times New Roman" panose="02020603050405020304"/>
            </a:endParaRPr>
          </a:p>
        </p:txBody>
      </p:sp>
      <p:sp>
        <p:nvSpPr>
          <p:cNvPr id="53" name="文本框 52"/>
          <p:cNvSpPr txBox="1"/>
          <p:nvPr/>
        </p:nvSpPr>
        <p:spPr>
          <a:xfrm>
            <a:off x="2553200" y="2226610"/>
            <a:ext cx="2610095" cy="1808472"/>
          </a:xfrm>
          <a:prstGeom prst="rect">
            <a:avLst/>
          </a:prstGeom>
          <a:noFill/>
          <a:ln>
            <a:noFill/>
          </a:ln>
        </p:spPr>
        <p:txBody>
          <a:bodyPr vert="horz" wrap="square" lIns="91440" tIns="45720" rIns="91440" bIns="45720" rtlCol="0" anchor="b"/>
          <a:lstStyle/>
          <a:p>
            <a:pPr algn="ctr">
              <a:lnSpc>
                <a:spcPct val="100000"/>
              </a:lnSpc>
            </a:pPr>
            <a:r>
              <a:rPr kumimoji="1" lang="en-US" altLang="zh-CN" sz="12000" b="1" dirty="0">
                <a:ln w="25400">
                  <a:noFill/>
                </a:ln>
                <a:solidFill>
                  <a:schemeClr val="bg1"/>
                </a:solidFill>
                <a:effectLst>
                  <a:outerShdw blurRad="114300" dist="38100" dir="8100000" sx="102000" sy="102000" algn="tr" rotWithShape="0">
                    <a:prstClr val="black">
                      <a:alpha val="40000"/>
                    </a:prstClr>
                  </a:outerShdw>
                </a:effectLst>
                <a:latin typeface="阿里巴巴普惠体 Light" pitchFamily="18" charset="-122"/>
                <a:ea typeface="阿里巴巴普惠体 Light" pitchFamily="18" charset="-122"/>
                <a:cs typeface="OPPOSans H" panose="00020600040101010101" charset="-122"/>
                <a:sym typeface="Times New Roman" panose="02020603050405020304"/>
              </a:rPr>
              <a:t>02</a:t>
            </a:r>
            <a:endParaRPr kumimoji="1" lang="en-US" altLang="zh-CN" sz="12000" b="1" dirty="0">
              <a:ln w="25400">
                <a:noFill/>
              </a:ln>
              <a:solidFill>
                <a:schemeClr val="bg1"/>
              </a:solidFill>
              <a:effectLst>
                <a:outerShdw blurRad="114300" dist="38100" dir="8100000" sx="102000" sy="102000" algn="tr" rotWithShape="0">
                  <a:prstClr val="black">
                    <a:alpha val="40000"/>
                  </a:prstClr>
                </a:outerShdw>
              </a:effectLst>
              <a:latin typeface="阿里巴巴普惠体 Light" pitchFamily="18" charset="-122"/>
              <a:ea typeface="阿里巴巴普惠体 Light" pitchFamily="18" charset="-122"/>
              <a:cs typeface="OPPOSans H" panose="00020600040101010101" charset="-122"/>
              <a:sym typeface="Times New Roman" panose="02020603050405020304"/>
            </a:endParaRPr>
          </a:p>
        </p:txBody>
      </p:sp>
    </p:spTree>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结构</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pic>
        <p:nvPicPr>
          <p:cNvPr id="3" name="图片 2"/>
          <p:cNvPicPr>
            <a:picLocks noChangeAspect="1"/>
          </p:cNvPicPr>
          <p:nvPr/>
        </p:nvPicPr>
        <p:blipFill>
          <a:blip r:embed="rId1"/>
          <a:stretch>
            <a:fillRect/>
          </a:stretch>
        </p:blipFill>
        <p:spPr>
          <a:xfrm>
            <a:off x="8094980" y="1064260"/>
            <a:ext cx="3404870" cy="5513070"/>
          </a:xfrm>
          <a:prstGeom prst="rect">
            <a:avLst/>
          </a:prstGeom>
        </p:spPr>
      </p:pic>
      <p:sp>
        <p:nvSpPr>
          <p:cNvPr id="4" name="文本框 3"/>
          <p:cNvSpPr txBox="1"/>
          <p:nvPr/>
        </p:nvSpPr>
        <p:spPr>
          <a:xfrm>
            <a:off x="800100" y="1450340"/>
            <a:ext cx="7295515" cy="1316990"/>
          </a:xfrm>
          <a:prstGeom prst="rect">
            <a:avLst/>
          </a:prstGeom>
          <a:noFill/>
        </p:spPr>
        <p:txBody>
          <a:bodyPr wrap="square" rtlCol="0">
            <a:noAutofit/>
          </a:bodyPr>
          <a:p>
            <a:pPr indent="457200"/>
            <a:r>
              <a:rPr lang="zh-CN" altLang="en-US"/>
              <a:t>右图是</a:t>
            </a:r>
            <a:r>
              <a:rPr lang="en-US" altLang="zh-CN"/>
              <a:t>Transformer</a:t>
            </a:r>
            <a:r>
              <a:rPr lang="zh-CN" altLang="en-US"/>
              <a:t>的模型框架，采用了</a:t>
            </a:r>
            <a:r>
              <a:rPr lang="en-US" altLang="zh-CN"/>
              <a:t>Encoder-Decoder</a:t>
            </a:r>
            <a:r>
              <a:rPr lang="zh-CN" altLang="en-US"/>
              <a:t>的结构，其中包含了</a:t>
            </a:r>
            <a:r>
              <a:rPr lang="en-US" altLang="zh-CN">
                <a:sym typeface="+mn-ea"/>
              </a:rPr>
              <a:t>Word Embedding+Positional Encoding</a:t>
            </a:r>
            <a:r>
              <a:rPr lang="zh-CN" altLang="en-US">
                <a:sym typeface="+mn-ea"/>
              </a:rPr>
              <a:t>、</a:t>
            </a:r>
            <a:r>
              <a:rPr lang="en-US" altLang="zh-CN"/>
              <a:t>Multi-Head Attention</a:t>
            </a:r>
            <a:r>
              <a:rPr lang="zh-CN" altLang="en-US"/>
              <a:t>、</a:t>
            </a:r>
            <a:r>
              <a:rPr lang="en-US" altLang="zh-CN"/>
              <a:t>Feed Forward</a:t>
            </a:r>
            <a:r>
              <a:rPr lang="zh-CN" altLang="en-US"/>
              <a:t>关键模块。</a:t>
            </a:r>
            <a:endParaRPr lang="zh-CN" altLang="en-US"/>
          </a:p>
        </p:txBody>
      </p:sp>
      <p:sp>
        <p:nvSpPr>
          <p:cNvPr id="6" name="文本框 5"/>
          <p:cNvSpPr txBox="1"/>
          <p:nvPr/>
        </p:nvSpPr>
        <p:spPr>
          <a:xfrm>
            <a:off x="800100" y="2946400"/>
            <a:ext cx="4064000" cy="398780"/>
          </a:xfrm>
          <a:prstGeom prst="rect">
            <a:avLst/>
          </a:prstGeom>
          <a:noFill/>
        </p:spPr>
        <p:txBody>
          <a:bodyPr wrap="square" rtlCol="0">
            <a:spAutoFit/>
          </a:bodyPr>
          <a:p>
            <a:r>
              <a:rPr lang="en-US" altLang="zh-CN" sz="2000" b="1"/>
              <a:t>Encoder-Decoder</a:t>
            </a:r>
            <a:r>
              <a:rPr lang="zh-CN" altLang="en-US" sz="2000" b="1"/>
              <a:t>结构</a:t>
            </a:r>
            <a:r>
              <a:rPr lang="zh-CN" altLang="en-US" sz="2000" b="1"/>
              <a:t>优势</a:t>
            </a:r>
            <a:endParaRPr lang="zh-CN" altLang="en-US" sz="2000" b="1"/>
          </a:p>
        </p:txBody>
      </p:sp>
      <p:sp>
        <p:nvSpPr>
          <p:cNvPr id="8" name="文本框 7"/>
          <p:cNvSpPr txBox="1"/>
          <p:nvPr/>
        </p:nvSpPr>
        <p:spPr>
          <a:xfrm>
            <a:off x="785495" y="3429000"/>
            <a:ext cx="6952615" cy="2584450"/>
          </a:xfrm>
          <a:prstGeom prst="rect">
            <a:avLst/>
          </a:prstGeom>
          <a:noFill/>
        </p:spPr>
        <p:txBody>
          <a:bodyPr wrap="square" rtlCol="0">
            <a:spAutoFit/>
          </a:bodyPr>
          <a:p>
            <a:r>
              <a:rPr lang="zh-CN" altLang="en-US"/>
              <a:t>将复杂的任务清晰地分解为两个子任务</a:t>
            </a:r>
            <a:r>
              <a:rPr lang="en-US" altLang="zh-CN"/>
              <a:t>——</a:t>
            </a:r>
            <a:r>
              <a:rPr lang="zh-CN" altLang="en-US"/>
              <a:t>理解任务、生成</a:t>
            </a:r>
            <a:r>
              <a:rPr lang="zh-CN" altLang="en-US"/>
              <a:t>任务。</a:t>
            </a:r>
            <a:endParaRPr lang="zh-CN" altLang="en-US"/>
          </a:p>
          <a:p>
            <a:r>
              <a:rPr lang="zh-CN" altLang="en-US" b="1"/>
              <a:t>理解任务（</a:t>
            </a:r>
            <a:r>
              <a:rPr lang="en-US" altLang="zh-CN" b="1"/>
              <a:t>Encoder</a:t>
            </a:r>
            <a:r>
              <a:rPr lang="zh-CN" altLang="en-US" b="1"/>
              <a:t>）</a:t>
            </a:r>
            <a:r>
              <a:rPr lang="zh-CN" altLang="en-US"/>
              <a:t>：</a:t>
            </a:r>
            <a:endParaRPr lang="zh-CN" altLang="en-US"/>
          </a:p>
          <a:p>
            <a:pPr indent="457200"/>
            <a:r>
              <a:rPr lang="zh-CN" altLang="en-US"/>
              <a:t>提取输入序列的深层、双向的语义和语法关系，就像一个读者，可以反复阅读整篇文章来彻底理解其含义。</a:t>
            </a:r>
            <a:endParaRPr lang="zh-CN" altLang="en-US"/>
          </a:p>
          <a:p>
            <a:pPr indent="0"/>
            <a:r>
              <a:rPr lang="zh-CN" altLang="en-US" b="1"/>
              <a:t>生成任务（</a:t>
            </a:r>
            <a:r>
              <a:rPr lang="en-US" altLang="zh-CN" b="1"/>
              <a:t>Decoder</a:t>
            </a:r>
            <a:r>
              <a:rPr lang="zh-CN" altLang="en-US" b="1"/>
              <a:t>）</a:t>
            </a:r>
            <a:r>
              <a:rPr lang="zh-CN" altLang="en-US"/>
              <a:t>：</a:t>
            </a:r>
            <a:endParaRPr lang="zh-CN" altLang="en-US"/>
          </a:p>
          <a:p>
            <a:pPr indent="457200"/>
            <a:r>
              <a:rPr lang="zh-CN" altLang="en-US"/>
              <a:t>只需基于</a:t>
            </a:r>
            <a:r>
              <a:rPr lang="en-US" altLang="zh-CN"/>
              <a:t>Encoder</a:t>
            </a:r>
            <a:r>
              <a:rPr lang="zh-CN" altLang="en-US"/>
              <a:t>提供的</a:t>
            </a:r>
            <a:r>
              <a:rPr lang="en-US" altLang="zh-CN"/>
              <a:t>“</a:t>
            </a:r>
            <a:r>
              <a:rPr lang="zh-CN" altLang="en-US"/>
              <a:t>精华</a:t>
            </a:r>
            <a:r>
              <a:rPr lang="en-US" altLang="zh-CN"/>
              <a:t>”</a:t>
            </a:r>
            <a:r>
              <a:rPr lang="zh-CN" altLang="en-US"/>
              <a:t>和已生成的内容，来预测下一个最合适的词，就像一个作家，在充分理解主题后开始创作。</a:t>
            </a:r>
            <a:endParaRPr lang="zh-CN" altLang="en-US"/>
          </a:p>
          <a:p>
            <a:pPr indent="457200"/>
            <a:endParaRPr lang="zh-CN" altLang="en-US"/>
          </a:p>
          <a:p>
            <a:pPr indent="0"/>
            <a:r>
              <a:rPr lang="zh-CN" altLang="en-US" i="1"/>
              <a:t>这种职责分离使得模型可以分别针对</a:t>
            </a:r>
            <a:r>
              <a:rPr lang="en-US" altLang="zh-CN" i="1"/>
              <a:t>“</a:t>
            </a:r>
            <a:r>
              <a:rPr lang="zh-CN" altLang="en-US" i="1"/>
              <a:t>理解</a:t>
            </a:r>
            <a:r>
              <a:rPr lang="en-US" altLang="zh-CN" i="1"/>
              <a:t>”</a:t>
            </a:r>
            <a:r>
              <a:rPr lang="zh-CN" altLang="en-US" i="1"/>
              <a:t>和</a:t>
            </a:r>
            <a:r>
              <a:rPr lang="en-US" altLang="zh-CN" i="1"/>
              <a:t>“</a:t>
            </a:r>
            <a:r>
              <a:rPr lang="zh-CN" altLang="en-US" i="1"/>
              <a:t>生成</a:t>
            </a:r>
            <a:r>
              <a:rPr lang="en-US" altLang="zh-CN" i="1"/>
              <a:t>”</a:t>
            </a:r>
            <a:r>
              <a:rPr lang="zh-CN" altLang="en-US" i="1"/>
              <a:t>进行深度优化。</a:t>
            </a:r>
            <a:endParaRPr lang="zh-CN" altLang="en-US" i="1"/>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结构</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pic>
        <p:nvPicPr>
          <p:cNvPr id="3" name="图片 2"/>
          <p:cNvPicPr>
            <a:picLocks noChangeAspect="1"/>
          </p:cNvPicPr>
          <p:nvPr/>
        </p:nvPicPr>
        <p:blipFill>
          <a:blip r:embed="rId1"/>
          <a:stretch>
            <a:fillRect/>
          </a:stretch>
        </p:blipFill>
        <p:spPr>
          <a:xfrm>
            <a:off x="8094980" y="1064260"/>
            <a:ext cx="3404870" cy="5513070"/>
          </a:xfrm>
          <a:prstGeom prst="rect">
            <a:avLst/>
          </a:prstGeom>
        </p:spPr>
      </p:pic>
      <p:sp>
        <p:nvSpPr>
          <p:cNvPr id="6" name="文本框 5"/>
          <p:cNvSpPr txBox="1"/>
          <p:nvPr/>
        </p:nvSpPr>
        <p:spPr>
          <a:xfrm>
            <a:off x="785495" y="1183005"/>
            <a:ext cx="4064000" cy="398780"/>
          </a:xfrm>
          <a:prstGeom prst="rect">
            <a:avLst/>
          </a:prstGeom>
          <a:noFill/>
        </p:spPr>
        <p:txBody>
          <a:bodyPr wrap="square" rtlCol="0">
            <a:spAutoFit/>
          </a:bodyPr>
          <a:p>
            <a:r>
              <a:rPr lang="en-US" altLang="zh-CN" sz="2000" b="1"/>
              <a:t>Encoder</a:t>
            </a:r>
            <a:endParaRPr lang="zh-CN" altLang="en-US" sz="2000" b="1"/>
          </a:p>
        </p:txBody>
      </p:sp>
      <p:sp>
        <p:nvSpPr>
          <p:cNvPr id="8" name="文本框 7"/>
          <p:cNvSpPr txBox="1"/>
          <p:nvPr/>
        </p:nvSpPr>
        <p:spPr>
          <a:xfrm>
            <a:off x="785495" y="1680845"/>
            <a:ext cx="7309485" cy="1630045"/>
          </a:xfrm>
          <a:prstGeom prst="rect">
            <a:avLst/>
          </a:prstGeom>
          <a:noFill/>
        </p:spPr>
        <p:txBody>
          <a:bodyPr wrap="square" rtlCol="0">
            <a:spAutoFit/>
          </a:bodyPr>
          <a:p>
            <a:r>
              <a:rPr lang="zh-CN" altLang="en-US" sz="2000" b="1"/>
              <a:t>任务：</a:t>
            </a:r>
            <a:r>
              <a:rPr lang="zh-CN" altLang="en-US" sz="2000">
                <a:sym typeface="+mn-ea"/>
              </a:rPr>
              <a:t>理解输入，</a:t>
            </a:r>
            <a:r>
              <a:rPr lang="zh-CN" altLang="en-US" sz="2000"/>
              <a:t>将输入序列转化为富含上下文信息的、固定维度的向量，反映每个位置的语义及其与全局上下文的关系。</a:t>
            </a:r>
            <a:endParaRPr lang="zh-CN" altLang="en-US" sz="2000"/>
          </a:p>
          <a:p>
            <a:pPr indent="0"/>
            <a:r>
              <a:rPr lang="zh-CN" altLang="en-US" sz="2000" b="1"/>
              <a:t>构成：</a:t>
            </a:r>
            <a:r>
              <a:rPr lang="zh-CN" altLang="en-US" sz="2000"/>
              <a:t>由N个相同的层堆叠而成，每层包含两个子层：多头注意力机制、全连接前馈网络，子层间使用残差连接</a:t>
            </a:r>
            <a:r>
              <a:rPr lang="en-US" altLang="zh-CN" sz="2000"/>
              <a:t>+</a:t>
            </a:r>
            <a:r>
              <a:rPr lang="zh-CN" altLang="en-US" sz="2000"/>
              <a:t>层归一化。模型中所有子层以及嵌入层的输出维度均为d</a:t>
            </a:r>
            <a:r>
              <a:rPr lang="zh-CN" altLang="en-US" sz="2000" baseline="-25000"/>
              <a:t>model</a:t>
            </a:r>
            <a:endParaRPr lang="zh-CN" altLang="en-US" sz="2000" baseline="-25000"/>
          </a:p>
        </p:txBody>
      </p:sp>
      <p:sp>
        <p:nvSpPr>
          <p:cNvPr id="7" name="矩形 6"/>
          <p:cNvSpPr/>
          <p:nvPr/>
        </p:nvSpPr>
        <p:spPr>
          <a:xfrm>
            <a:off x="8094980" y="2753995"/>
            <a:ext cx="1758950" cy="3317875"/>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9" name="文本框 8"/>
          <p:cNvSpPr txBox="1"/>
          <p:nvPr/>
        </p:nvSpPr>
        <p:spPr>
          <a:xfrm>
            <a:off x="785495" y="4102100"/>
            <a:ext cx="4064000" cy="368300"/>
          </a:xfrm>
          <a:prstGeom prst="rect">
            <a:avLst/>
          </a:prstGeom>
          <a:noFill/>
        </p:spPr>
        <p:txBody>
          <a:bodyPr wrap="square" rtlCol="0">
            <a:spAutoFit/>
          </a:bodyPr>
          <a:p>
            <a:r>
              <a:rPr lang="zh-CN" altLang="en-US"/>
              <a:t>原论文中</a:t>
            </a:r>
            <a:r>
              <a:rPr lang="en-US" altLang="zh-CN"/>
              <a:t>N=6</a:t>
            </a:r>
            <a:r>
              <a:rPr lang="zh-CN" altLang="en-US"/>
              <a:t>，</a:t>
            </a:r>
            <a:r>
              <a:rPr lang="en-US" altLang="zh-CN"/>
              <a:t>d</a:t>
            </a:r>
            <a:r>
              <a:rPr lang="en-US" altLang="zh-CN" baseline="-25000"/>
              <a:t>moodel</a:t>
            </a:r>
            <a:r>
              <a:rPr lang="zh-CN" altLang="en-US"/>
              <a:t>=512。</a:t>
            </a:r>
            <a:endParaRPr lang="zh-CN" altLang="en-US"/>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1607128" y="341745"/>
            <a:ext cx="6751781" cy="521970"/>
          </a:xfrm>
          <a:prstGeom prst="rect">
            <a:avLst/>
          </a:prstGeom>
          <a:noFill/>
        </p:spPr>
        <p:txBody>
          <a:bodyPr wrap="square" rtlCol="0">
            <a:spAutoFit/>
          </a:bodyPr>
          <a:lstStyle/>
          <a:p>
            <a:r>
              <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rPr>
              <a:t>结构</a:t>
            </a:r>
            <a:endParaRPr lang="zh-CN" altLang="en-US" sz="2800" b="1" dirty="0">
              <a:solidFill>
                <a:schemeClr val="tx1">
                  <a:lumMod val="85000"/>
                  <a:lumOff val="15000"/>
                </a:schemeClr>
              </a:solidFill>
              <a:latin typeface="阿里巴巴普惠体 Light" pitchFamily="18" charset="-122"/>
              <a:ea typeface="阿里巴巴普惠体 Light" pitchFamily="18" charset="-122"/>
              <a:sym typeface="Times New Roman" panose="02020603050405020304"/>
            </a:endParaRPr>
          </a:p>
        </p:txBody>
      </p:sp>
      <p:pic>
        <p:nvPicPr>
          <p:cNvPr id="3" name="图片 2"/>
          <p:cNvPicPr>
            <a:picLocks noChangeAspect="1"/>
          </p:cNvPicPr>
          <p:nvPr/>
        </p:nvPicPr>
        <p:blipFill>
          <a:blip r:embed="rId1"/>
          <a:stretch>
            <a:fillRect/>
          </a:stretch>
        </p:blipFill>
        <p:spPr>
          <a:xfrm>
            <a:off x="8094980" y="1064260"/>
            <a:ext cx="3404870" cy="5513070"/>
          </a:xfrm>
          <a:prstGeom prst="rect">
            <a:avLst/>
          </a:prstGeom>
        </p:spPr>
      </p:pic>
      <p:sp>
        <p:nvSpPr>
          <p:cNvPr id="6" name="文本框 5"/>
          <p:cNvSpPr txBox="1"/>
          <p:nvPr/>
        </p:nvSpPr>
        <p:spPr>
          <a:xfrm>
            <a:off x="785495" y="1183005"/>
            <a:ext cx="4064000" cy="398780"/>
          </a:xfrm>
          <a:prstGeom prst="rect">
            <a:avLst/>
          </a:prstGeom>
          <a:noFill/>
        </p:spPr>
        <p:txBody>
          <a:bodyPr wrap="square" rtlCol="0">
            <a:spAutoFit/>
          </a:bodyPr>
          <a:p>
            <a:r>
              <a:rPr lang="en-US" altLang="zh-CN" sz="2000" b="1"/>
              <a:t>Decoder</a:t>
            </a:r>
            <a:endParaRPr lang="zh-CN" altLang="en-US" sz="2000" b="1"/>
          </a:p>
        </p:txBody>
      </p:sp>
      <p:sp>
        <p:nvSpPr>
          <p:cNvPr id="7" name="矩形 6"/>
          <p:cNvSpPr/>
          <p:nvPr/>
        </p:nvSpPr>
        <p:spPr>
          <a:xfrm>
            <a:off x="9853930" y="1182370"/>
            <a:ext cx="1758950" cy="4889500"/>
          </a:xfrm>
          <a:prstGeom prst="rect">
            <a:avLst/>
          </a:prstGeom>
          <a:noFill/>
          <a:ln>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 name="文本框 1"/>
          <p:cNvSpPr txBox="1"/>
          <p:nvPr/>
        </p:nvSpPr>
        <p:spPr>
          <a:xfrm>
            <a:off x="785495" y="4889500"/>
            <a:ext cx="4064000" cy="368300"/>
          </a:xfrm>
          <a:prstGeom prst="rect">
            <a:avLst/>
          </a:prstGeom>
          <a:noFill/>
        </p:spPr>
        <p:txBody>
          <a:bodyPr wrap="square" rtlCol="0">
            <a:spAutoFit/>
          </a:bodyPr>
          <a:p>
            <a:r>
              <a:rPr lang="zh-CN" altLang="en-US"/>
              <a:t>原论文中</a:t>
            </a:r>
            <a:r>
              <a:rPr lang="en-US" altLang="zh-CN"/>
              <a:t>N=6</a:t>
            </a:r>
            <a:r>
              <a:rPr lang="zh-CN" altLang="en-US"/>
              <a:t>。</a:t>
            </a:r>
            <a:endParaRPr lang="zh-CN" altLang="en-US"/>
          </a:p>
        </p:txBody>
      </p:sp>
      <p:sp>
        <p:nvSpPr>
          <p:cNvPr id="5" name="文本框 4"/>
          <p:cNvSpPr txBox="1"/>
          <p:nvPr/>
        </p:nvSpPr>
        <p:spPr>
          <a:xfrm>
            <a:off x="785495" y="1680845"/>
            <a:ext cx="7309485" cy="3376295"/>
          </a:xfrm>
          <a:prstGeom prst="rect">
            <a:avLst/>
          </a:prstGeom>
          <a:noFill/>
        </p:spPr>
        <p:txBody>
          <a:bodyPr wrap="square" rtlCol="0">
            <a:noAutofit/>
          </a:bodyPr>
          <a:p>
            <a:r>
              <a:rPr lang="zh-CN" altLang="en-US" sz="2000" b="1"/>
              <a:t>任务：</a:t>
            </a:r>
            <a:r>
              <a:rPr lang="zh-CN" altLang="en-US" sz="2000">
                <a:sym typeface="+mn-ea"/>
              </a:rPr>
              <a:t>生成序列，基于Encoder的理解，以</a:t>
            </a:r>
            <a:r>
              <a:rPr lang="zh-CN" altLang="en-US" sz="2000" i="1">
                <a:sym typeface="+mn-ea"/>
              </a:rPr>
              <a:t>自回归方式</a:t>
            </a:r>
            <a:r>
              <a:rPr lang="zh-CN" altLang="en-US" sz="2000">
                <a:sym typeface="+mn-ea"/>
              </a:rPr>
              <a:t>逐步生成目标序列。</a:t>
            </a:r>
            <a:endParaRPr lang="zh-CN" altLang="en-US" sz="2000"/>
          </a:p>
          <a:p>
            <a:pPr indent="0"/>
            <a:r>
              <a:rPr lang="zh-CN" altLang="en-US" sz="2000" b="1"/>
              <a:t>构成：</a:t>
            </a:r>
            <a:r>
              <a:rPr lang="zh-CN" altLang="en-US" sz="2000"/>
              <a:t>同样由N个相同的层堆叠而成，除编码器层中的两个子层外，解码器每层额外插入第三个子层：对编码器栈输出执行多头注意力（即 Cross-Attention）。</a:t>
            </a:r>
            <a:r>
              <a:rPr lang="zh-CN" altLang="en-US" sz="2000"/>
              <a:t>其余与编码器类似，我们在每个子层周围也使用残差连接 + 层归一化。</a:t>
            </a:r>
            <a:endParaRPr lang="zh-CN" altLang="en-US" sz="2000"/>
          </a:p>
          <a:p>
            <a:pPr indent="0"/>
            <a:r>
              <a:rPr lang="zh-CN" altLang="en-US" sz="2000"/>
              <a:t>还修改了解码器中的自注意力子层——阻止其关注后续位置（即未来信息），这种掩码机制，确保位置 i 的预测仅依赖于位置 &lt; i 的已知输出。 </a:t>
            </a:r>
            <a:endParaRPr lang="zh-CN" altLang="en-US" sz="2000"/>
          </a:p>
        </p:txBody>
      </p:sp>
      <p:cxnSp>
        <p:nvCxnSpPr>
          <p:cNvPr id="10" name="直接箭头连接符 9"/>
          <p:cNvCxnSpPr/>
          <p:nvPr/>
        </p:nvCxnSpPr>
        <p:spPr>
          <a:xfrm flipH="1" flipV="1">
            <a:off x="11184255" y="3346450"/>
            <a:ext cx="814705" cy="1524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1" name="圆角矩形 10"/>
          <p:cNvSpPr/>
          <p:nvPr/>
        </p:nvSpPr>
        <p:spPr>
          <a:xfrm>
            <a:off x="9925050" y="2990850"/>
            <a:ext cx="1259205" cy="696595"/>
          </a:xfrm>
          <a:prstGeom prst="roundRect">
            <a:avLst/>
          </a:prstGeom>
          <a:noFill/>
          <a:ln>
            <a:solidFill>
              <a:srgbClr val="00B0F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2" name="直接箭头连接符 11"/>
          <p:cNvCxnSpPr/>
          <p:nvPr/>
        </p:nvCxnSpPr>
        <p:spPr>
          <a:xfrm flipH="1" flipV="1">
            <a:off x="11184255" y="4169410"/>
            <a:ext cx="814705" cy="1524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 name="圆角矩形 12"/>
          <p:cNvSpPr/>
          <p:nvPr/>
        </p:nvSpPr>
        <p:spPr>
          <a:xfrm>
            <a:off x="9925050" y="3995420"/>
            <a:ext cx="1259205" cy="696595"/>
          </a:xfrm>
          <a:prstGeom prst="roundRect">
            <a:avLst/>
          </a:prstGeom>
          <a:noFill/>
          <a:ln>
            <a:solidFill>
              <a:srgbClr val="00B0F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文本框 13"/>
          <p:cNvSpPr txBox="1"/>
          <p:nvPr/>
        </p:nvSpPr>
        <p:spPr>
          <a:xfrm>
            <a:off x="785495" y="5501005"/>
            <a:ext cx="7131685" cy="1076325"/>
          </a:xfrm>
          <a:prstGeom prst="rect">
            <a:avLst/>
          </a:prstGeom>
          <a:noFill/>
        </p:spPr>
        <p:txBody>
          <a:bodyPr wrap="square" rtlCol="0">
            <a:spAutoFit/>
          </a:bodyPr>
          <a:p>
            <a:r>
              <a:rPr lang="zh-CN" altLang="en-US" sz="1600" i="1"/>
              <a:t>自回归方式：当前时刻的输出，仅依赖于过去（及当前）已知的信息，而不能</a:t>
            </a:r>
            <a:r>
              <a:rPr lang="en-US" altLang="zh-CN" sz="1600" i="1"/>
              <a:t>“</a:t>
            </a:r>
            <a:r>
              <a:rPr lang="zh-CN" altLang="en-US" sz="1600" i="1"/>
              <a:t>窥探未来</a:t>
            </a:r>
            <a:r>
              <a:rPr lang="en-US" altLang="zh-CN" sz="1600" i="1"/>
              <a:t>”</a:t>
            </a:r>
            <a:r>
              <a:rPr lang="zh-CN" altLang="en-US" sz="1600" i="1"/>
              <a:t>。</a:t>
            </a:r>
            <a:endParaRPr lang="zh-CN" altLang="en-US" sz="1600" i="1"/>
          </a:p>
          <a:p>
            <a:r>
              <a:rPr lang="zh-CN" altLang="en-US" sz="1600" i="1"/>
              <a:t>例：已知前</a:t>
            </a:r>
            <a:r>
              <a:rPr lang="en-US" altLang="zh-CN" sz="1600" i="1"/>
              <a:t>1000</a:t>
            </a:r>
            <a:r>
              <a:rPr lang="zh-CN" altLang="en-US" sz="1600" i="1"/>
              <a:t>个采样点，预测第</a:t>
            </a:r>
            <a:r>
              <a:rPr lang="en-US" altLang="zh-CN" sz="1600" i="1"/>
              <a:t>1001</a:t>
            </a:r>
            <a:r>
              <a:rPr lang="zh-CN" altLang="en-US" sz="1600" i="1"/>
              <a:t>个；再用前</a:t>
            </a:r>
            <a:r>
              <a:rPr lang="en-US" altLang="zh-CN" sz="1600" i="1"/>
              <a:t>1001</a:t>
            </a:r>
            <a:r>
              <a:rPr lang="zh-CN" altLang="en-US" sz="1600" i="1"/>
              <a:t>个采样点预测第</a:t>
            </a:r>
            <a:r>
              <a:rPr lang="en-US" altLang="zh-CN" sz="1600" i="1"/>
              <a:t>1002</a:t>
            </a:r>
            <a:r>
              <a:rPr lang="zh-CN" altLang="en-US" sz="1600" i="1"/>
              <a:t>个。</a:t>
            </a:r>
            <a:endParaRPr lang="zh-CN" altLang="en-US" sz="1600" i="1"/>
          </a:p>
        </p:txBody>
      </p:sp>
    </p:spTree>
  </p:cSld>
  <p:clrMapOvr>
    <a:masterClrMapping/>
  </p:clrMapOvr>
  <p:transition spd="slow">
    <p:push dir="u"/>
  </p:transition>
</p:sld>
</file>

<file path=ppt/tags/tag1.xml><?xml version="1.0" encoding="utf-8"?>
<p:tagLst xmlns:p="http://schemas.openxmlformats.org/presentationml/2006/main">
  <p:tag name="KSO_WM_DIAGRAM_VIRTUALLY_FRAME" val="{&quot;height&quot;:268.0041732283465,&quot;left&quot;:473.77228346456695,&quot;top&quot;:162.3,&quot;width&quot;:341.47771653543305}"/>
</p:tagLst>
</file>

<file path=ppt/tags/tag10.xml><?xml version="1.0" encoding="utf-8"?>
<p:tagLst xmlns:p="http://schemas.openxmlformats.org/presentationml/2006/main">
  <p:tag name="KSO_WM_DIAGRAM_VIRTUALLY_FRAME" val="{&quot;height&quot;:268.0041732283465,&quot;left&quot;:473.77228346456695,&quot;top&quot;:162.3,&quot;width&quot;:341.47771653543305}"/>
</p:tagLst>
</file>

<file path=ppt/tags/tag11.xml><?xml version="1.0" encoding="utf-8"?>
<p:tagLst xmlns:p="http://schemas.openxmlformats.org/presentationml/2006/main">
  <p:tag name="KSO_WM_DIAGRAM_VIRTUALLY_FRAME" val="{&quot;height&quot;:268.0041732283465,&quot;left&quot;:473.77228346456695,&quot;top&quot;:162.3,&quot;width&quot;:341.47771653543305}"/>
</p:tagLst>
</file>

<file path=ppt/tags/tag12.xml><?xml version="1.0" encoding="utf-8"?>
<p:tagLst xmlns:p="http://schemas.openxmlformats.org/presentationml/2006/main">
  <p:tag name="KSO_WM_DIAGRAM_VIRTUALLY_FRAME" val="{&quot;height&quot;:268.0041732283465,&quot;left&quot;:473.77228346456695,&quot;top&quot;:162.3,&quot;width&quot;:341.47771653543305}"/>
</p:tagLst>
</file>

<file path=ppt/tags/tag13.xml><?xml version="1.0" encoding="utf-8"?>
<p:tagLst xmlns:p="http://schemas.openxmlformats.org/presentationml/2006/main">
  <p:tag name="KSO_WM_DIAGRAM_VIRTUALLY_FRAME" val="{&quot;height&quot;:365.4083464566929,&quot;left&quot;:70.97244094488192,&quot;top&quot;:110.98110236220472,&quot;width&quot;:818.0553543307085}"/>
</p:tagLst>
</file>

<file path=ppt/tags/tag14.xml><?xml version="1.0" encoding="utf-8"?>
<p:tagLst xmlns:p="http://schemas.openxmlformats.org/presentationml/2006/main">
  <p:tag name="KSO_WM_DIAGRAM_VIRTUALLY_FRAME" val="{&quot;height&quot;:365.4083464566929,&quot;left&quot;:70.97244094488192,&quot;top&quot;:110.98110236220472,&quot;width&quot;:818.0553543307085}"/>
</p:tagLst>
</file>

<file path=ppt/tags/tag15.xml><?xml version="1.0" encoding="utf-8"?>
<p:tagLst xmlns:p="http://schemas.openxmlformats.org/presentationml/2006/main">
  <p:tag name="KSO_WM_DIAGRAM_VIRTUALLY_FRAME" val="{&quot;height&quot;:365.4083464566929,&quot;left&quot;:70.97244094488192,&quot;top&quot;:110.98110236220472,&quot;width&quot;:818.0553543307085}"/>
</p:tagLst>
</file>

<file path=ppt/tags/tag16.xml><?xml version="1.0" encoding="utf-8"?>
<p:tagLst xmlns:p="http://schemas.openxmlformats.org/presentationml/2006/main">
  <p:tag name="KSO_WM_DIAGRAM_VIRTUALLY_FRAME" val="{&quot;height&quot;:365.4083464566929,&quot;left&quot;:70.97244094488192,&quot;top&quot;:110.98110236220472,&quot;width&quot;:818.0553543307085}"/>
</p:tagLst>
</file>

<file path=ppt/tags/tag17.xml><?xml version="1.0" encoding="utf-8"?>
<p:tagLst xmlns:p="http://schemas.openxmlformats.org/presentationml/2006/main">
  <p:tag name="ISLIDE.GUIDESSETTING" val="{&quot;Id&quot;:&quot;e94a2870-da65-4d94-88f4-a082a2afc14a&quot;,&quot;Name&quot;:null,&quot;Kind&quot;:1,&quot;OldGuidesSetting&quot;:{&quot;HeaderHeight&quot;:15.0,&quot;FooterHeight&quot;:9.0,&quot;SideMargin&quot;:5.5,&quot;TopMargin&quot;:0.0,&quot;BottomMargin&quot;:0.0,&quot;IntervalMargin&quot;:1.5}}"/>
</p:tagLst>
</file>

<file path=ppt/tags/tag2.xml><?xml version="1.0" encoding="utf-8"?>
<p:tagLst xmlns:p="http://schemas.openxmlformats.org/presentationml/2006/main">
  <p:tag name="KSO_WM_DIAGRAM_VIRTUALLY_FRAME" val="{&quot;height&quot;:268.0041732283465,&quot;left&quot;:473.77228346456695,&quot;top&quot;:162.3,&quot;width&quot;:341.47771653543305}"/>
</p:tagLst>
</file>

<file path=ppt/tags/tag3.xml><?xml version="1.0" encoding="utf-8"?>
<p:tagLst xmlns:p="http://schemas.openxmlformats.org/presentationml/2006/main">
  <p:tag name="KSO_WM_DIAGRAM_VIRTUALLY_FRAME" val="{&quot;height&quot;:268.0041732283465,&quot;left&quot;:473.77228346456695,&quot;top&quot;:162.3,&quot;width&quot;:341.47771653543305}"/>
</p:tagLst>
</file>

<file path=ppt/tags/tag4.xml><?xml version="1.0" encoding="utf-8"?>
<p:tagLst xmlns:p="http://schemas.openxmlformats.org/presentationml/2006/main">
  <p:tag name="KSO_WM_DIAGRAM_VIRTUALLY_FRAME" val="{&quot;height&quot;:268.0041732283465,&quot;left&quot;:473.77228346456695,&quot;top&quot;:162.3,&quot;width&quot;:341.47771653543305}"/>
</p:tagLst>
</file>

<file path=ppt/tags/tag5.xml><?xml version="1.0" encoding="utf-8"?>
<p:tagLst xmlns:p="http://schemas.openxmlformats.org/presentationml/2006/main">
  <p:tag name="KSO_WM_DIAGRAM_VIRTUALLY_FRAME" val="{&quot;height&quot;:268.0041732283465,&quot;left&quot;:473.77228346456695,&quot;top&quot;:162.3,&quot;width&quot;:341.47771653543305}"/>
</p:tagLst>
</file>

<file path=ppt/tags/tag6.xml><?xml version="1.0" encoding="utf-8"?>
<p:tagLst xmlns:p="http://schemas.openxmlformats.org/presentationml/2006/main">
  <p:tag name="KSO_WM_DIAGRAM_VIRTUALLY_FRAME" val="{&quot;height&quot;:268.0041732283465,&quot;left&quot;:473.77228346456695,&quot;top&quot;:162.3,&quot;width&quot;:341.47771653543305}"/>
</p:tagLst>
</file>

<file path=ppt/tags/tag7.xml><?xml version="1.0" encoding="utf-8"?>
<p:tagLst xmlns:p="http://schemas.openxmlformats.org/presentationml/2006/main">
  <p:tag name="KSO_WM_DIAGRAM_VIRTUALLY_FRAME" val="{&quot;height&quot;:268.0041732283465,&quot;left&quot;:473.77228346456695,&quot;top&quot;:162.3,&quot;width&quot;:341.47771653543305}"/>
</p:tagLst>
</file>

<file path=ppt/tags/tag8.xml><?xml version="1.0" encoding="utf-8"?>
<p:tagLst xmlns:p="http://schemas.openxmlformats.org/presentationml/2006/main">
  <p:tag name="KSO_WM_DIAGRAM_VIRTUALLY_FRAME" val="{&quot;height&quot;:268.0041732283465,&quot;left&quot;:473.77228346456695,&quot;top&quot;:162.3,&quot;width&quot;:341.47771653543305}"/>
</p:tagLst>
</file>

<file path=ppt/tags/tag9.xml><?xml version="1.0" encoding="utf-8"?>
<p:tagLst xmlns:p="http://schemas.openxmlformats.org/presentationml/2006/main">
  <p:tag name="KSO_WM_DIAGRAM_VIRTUALLY_FRAME" val="{&quot;height&quot;:268.0041732283465,&quot;left&quot;:473.77228346456695,&quot;top&quot;:162.3,&quot;width&quot;:341.47771653543305}"/>
</p:tagLst>
</file>

<file path=ppt/theme/theme1.xml><?xml version="1.0" encoding="utf-8"?>
<a:theme xmlns:a="http://schemas.openxmlformats.org/drawingml/2006/main" name="第一PPT，www.1ppt.com">
  <a:themeElements>
    <a:clrScheme name="自定义 62">
      <a:dk1>
        <a:srgbClr val="000000"/>
      </a:dk1>
      <a:lt1>
        <a:sysClr val="window" lastClr="FFFFFF"/>
      </a:lt1>
      <a:dk2>
        <a:srgbClr val="44546A"/>
      </a:dk2>
      <a:lt2>
        <a:srgbClr val="E7E6E6"/>
      </a:lt2>
      <a:accent1>
        <a:srgbClr val="262626"/>
      </a:accent1>
      <a:accent2>
        <a:srgbClr val="262626"/>
      </a:accent2>
      <a:accent3>
        <a:srgbClr val="262626"/>
      </a:accent3>
      <a:accent4>
        <a:srgbClr val="262626"/>
      </a:accent4>
      <a:accent5>
        <a:srgbClr val="262626"/>
      </a:accent5>
      <a:accent6>
        <a:srgbClr val="262626"/>
      </a:accent6>
      <a:hlink>
        <a:srgbClr val="0563C1"/>
      </a:hlink>
      <a:folHlink>
        <a:srgbClr val="954F72"/>
      </a:folHlink>
    </a:clrScheme>
    <a:fontScheme name="版式">
      <a:majorFont>
        <a:latin typeface="阿里巴巴普惠体"/>
        <a:ea typeface="思源宋体 CN Medium"/>
        <a:cs typeface=""/>
      </a:majorFont>
      <a:minorFont>
        <a:latin typeface="阿里巴巴普惠体"/>
        <a:ea typeface="思源黑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3502</Words>
  <Application>WPS 演示</Application>
  <PresentationFormat>自定义</PresentationFormat>
  <Paragraphs>212</Paragraphs>
  <Slides>20</Slides>
  <Notes>1</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20</vt:i4>
      </vt:variant>
    </vt:vector>
  </HeadingPairs>
  <TitlesOfParts>
    <vt:vector size="38" baseType="lpstr">
      <vt:lpstr>Arial</vt:lpstr>
      <vt:lpstr>宋体</vt:lpstr>
      <vt:lpstr>Wingdings</vt:lpstr>
      <vt:lpstr>微软雅黑</vt:lpstr>
      <vt:lpstr>阿里巴巴普惠体 Light</vt:lpstr>
      <vt:lpstr>Times New Roman</vt:lpstr>
      <vt:lpstr>思源黑体 CN Bold</vt:lpstr>
      <vt:lpstr>黑体</vt:lpstr>
      <vt:lpstr>OPPOSans H</vt:lpstr>
      <vt:lpstr>思源黑体</vt:lpstr>
      <vt:lpstr>阿里巴巴普惠体</vt:lpstr>
      <vt:lpstr>Segoe Print</vt:lpstr>
      <vt:lpstr>Arial Unicode MS</vt:lpstr>
      <vt:lpstr>思源宋体 CN Medium</vt:lpstr>
      <vt:lpstr>等线</vt:lpstr>
      <vt:lpstr>Calibri Light</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极简风商务汇报</dc:title>
  <dc:creator>第一PPT，www.1ppt.com</dc:creator>
  <cp:keywords>www.1ppt.com</cp:keywords>
  <dc:description>第一PPT</dc:description>
  <cp:lastModifiedBy>Clover</cp:lastModifiedBy>
  <cp:revision>114</cp:revision>
  <dcterms:created xsi:type="dcterms:W3CDTF">2025-06-13T03:18:00Z</dcterms:created>
  <dcterms:modified xsi:type="dcterms:W3CDTF">2025-11-26T04:57:01Z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3CD41192B1294DD78D68DECB76441A5D_12</vt:lpwstr>
  </property>
  <property fmtid="{D5CDD505-2E9C-101B-9397-08002B2CF9AE}" pid="3" name="KSOProductBuildVer">
    <vt:lpwstr>2052-12.1.0.23542</vt:lpwstr>
  </property>
</Properties>
</file>

<file path=docProps/thumbnail.jpeg>
</file>